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7"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1F704-56F2-4F90-9947-E83A5042E665}" type="datetimeFigureOut">
              <a:rPr lang="en-US" smtClean="0"/>
              <a:t>10/22/2012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2F95C-2FEF-46FF-8EBF-7B283175E9FE}" type="slidenum">
              <a:rPr lang="en-US" smtClean="0"/>
              <a:t>‹#›</a:t>
            </a:fld>
            <a:endParaRPr lang="en-US"/>
          </a:p>
        </p:txBody>
      </p:sp>
    </p:spTree>
    <p:extLst>
      <p:ext uri="{BB962C8B-B14F-4D97-AF65-F5344CB8AC3E}">
        <p14:creationId xmlns:p14="http://schemas.microsoft.com/office/powerpoint/2010/main" val="130907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4547A07-5EFF-4308-B293-35AC18D650F5}" type="datetimeFigureOut">
              <a:rPr lang="en-US" smtClean="0"/>
              <a:t>10/22/2012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93FC13-E56B-4B71-86FC-37296A98A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547A07-5EFF-4308-B293-35AC18D650F5}"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4547A07-5EFF-4308-B293-35AC18D650F5}" type="datetimeFigureOut">
              <a:rPr lang="en-US" smtClean="0"/>
              <a:t>10/22/2012</a:t>
            </a:fld>
            <a:endParaRPr lang="en-US"/>
          </a:p>
        </p:txBody>
      </p:sp>
      <p:sp>
        <p:nvSpPr>
          <p:cNvPr id="27" name="Slide Number Placeholder 26"/>
          <p:cNvSpPr>
            <a:spLocks noGrp="1"/>
          </p:cNvSpPr>
          <p:nvPr>
            <p:ph type="sldNum" sz="quarter" idx="11"/>
          </p:nvPr>
        </p:nvSpPr>
        <p:spPr/>
        <p:txBody>
          <a:bodyPr rtlCol="0"/>
          <a:lstStyle/>
          <a:p>
            <a:fld id="{2193FC13-E56B-4B71-86FC-37296A98AE7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4547A07-5EFF-4308-B293-35AC18D650F5}" type="datetimeFigureOut">
              <a:rPr lang="en-US" smtClean="0"/>
              <a:t>10/22/2012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193FC13-E56B-4B71-86FC-37296A98A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47A07-5EFF-4308-B293-35AC18D650F5}" type="datetimeFigureOut">
              <a:rPr lang="en-US" smtClean="0"/>
              <a:t>10/22/2012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547A07-5EFF-4308-B293-35AC18D650F5}"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4547A07-5EFF-4308-B293-35AC18D650F5}" type="datetimeFigureOut">
              <a:rPr lang="en-US" smtClean="0"/>
              <a:t>10/22/2012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193FC13-E56B-4B71-86FC-37296A98A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Structure of a Play</a:t>
            </a:r>
            <a:endParaRPr lang="en-US" dirty="0"/>
          </a:p>
        </p:txBody>
      </p:sp>
      <p:sp>
        <p:nvSpPr>
          <p:cNvPr id="3" name="Subtitle 2"/>
          <p:cNvSpPr>
            <a:spLocks noGrp="1"/>
          </p:cNvSpPr>
          <p:nvPr>
            <p:ph type="subTitle" idx="1"/>
          </p:nvPr>
        </p:nvSpPr>
        <p:spPr/>
        <p:txBody>
          <a:bodyPr/>
          <a:lstStyle/>
          <a:p>
            <a:r>
              <a:rPr lang="en-US" dirty="0" smtClean="0"/>
              <a:t>AP English Lit. &amp; Comp.</a:t>
            </a:r>
            <a:endParaRPr lang="en-US" dirty="0"/>
          </a:p>
        </p:txBody>
      </p:sp>
    </p:spTree>
    <p:extLst>
      <p:ext uri="{BB962C8B-B14F-4D97-AF65-F5344CB8AC3E}">
        <p14:creationId xmlns:p14="http://schemas.microsoft.com/office/powerpoint/2010/main" val="3692315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Denouement</a:t>
            </a:r>
            <a:endParaRPr lang="en-US" dirty="0"/>
          </a:p>
        </p:txBody>
      </p:sp>
      <p:sp>
        <p:nvSpPr>
          <p:cNvPr id="3" name="Content Placeholder 2"/>
          <p:cNvSpPr>
            <a:spLocks noGrp="1"/>
          </p:cNvSpPr>
          <p:nvPr>
            <p:ph idx="1"/>
          </p:nvPr>
        </p:nvSpPr>
        <p:spPr/>
        <p:txBody>
          <a:bodyPr/>
          <a:lstStyle/>
          <a:p>
            <a:r>
              <a:rPr lang="en-US" dirty="0" smtClean="0"/>
              <a:t>Literally “untying.”  This is the tying up of loose ends that follows the final climax.  Here the mysteries are solved, heroes validated, villains destroyed, and obstacles overcome.</a:t>
            </a:r>
          </a:p>
          <a:p>
            <a:r>
              <a:rPr lang="en-US" dirty="0" smtClean="0"/>
              <a:t>In many tragedies, the restoration of order occurs in the </a:t>
            </a:r>
            <a:r>
              <a:rPr lang="en-US" smtClean="0"/>
              <a:t>concluding scenes. </a:t>
            </a:r>
            <a:endParaRPr lang="en-US" dirty="0"/>
          </a:p>
        </p:txBody>
      </p:sp>
    </p:spTree>
    <p:extLst>
      <p:ext uri="{BB962C8B-B14F-4D97-AF65-F5344CB8AC3E}">
        <p14:creationId xmlns:p14="http://schemas.microsoft.com/office/powerpoint/2010/main" val="2911573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724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Drama</a:t>
            </a:r>
            <a:endParaRPr lang="en-US" dirty="0"/>
          </a:p>
        </p:txBody>
      </p:sp>
      <p:sp>
        <p:nvSpPr>
          <p:cNvPr id="3" name="Content Placeholder 2"/>
          <p:cNvSpPr>
            <a:spLocks noGrp="1"/>
          </p:cNvSpPr>
          <p:nvPr>
            <p:ph idx="1"/>
          </p:nvPr>
        </p:nvSpPr>
        <p:spPr/>
        <p:txBody>
          <a:bodyPr>
            <a:normAutofit/>
          </a:bodyPr>
          <a:lstStyle/>
          <a:p>
            <a:r>
              <a:rPr lang="en-US" dirty="0" smtClean="0"/>
              <a:t>Plot – the storyline and action of a play, developed primarily through dialogue</a:t>
            </a:r>
            <a:endParaRPr lang="en-US" dirty="0" smtClean="0"/>
          </a:p>
          <a:p>
            <a:endParaRPr lang="en-US" dirty="0" smtClean="0"/>
          </a:p>
          <a:p>
            <a:r>
              <a:rPr lang="en-US" dirty="0" smtClean="0"/>
              <a:t>Flashbacks – depictions of events that happened in the past.</a:t>
            </a:r>
          </a:p>
          <a:p>
            <a:endParaRPr lang="en-US" dirty="0" smtClean="0"/>
          </a:p>
          <a:p>
            <a:r>
              <a:rPr lang="en-US" dirty="0" smtClean="0"/>
              <a:t>Foreshadowing – reveals action that may happen in the future.</a:t>
            </a:r>
            <a:r>
              <a:rPr lang="en-US" dirty="0" smtClean="0"/>
              <a:t> </a:t>
            </a:r>
            <a:endParaRPr lang="en-US" dirty="0" smtClean="0"/>
          </a:p>
          <a:p>
            <a:endParaRPr lang="en-US" dirty="0" smtClean="0"/>
          </a:p>
        </p:txBody>
      </p:sp>
    </p:spTree>
    <p:extLst>
      <p:ext uri="{BB962C8B-B14F-4D97-AF65-F5344CB8AC3E}">
        <p14:creationId xmlns:p14="http://schemas.microsoft.com/office/powerpoint/2010/main" val="107465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of Tragedy</a:t>
            </a:r>
            <a:endParaRPr lang="en-US" dirty="0"/>
          </a:p>
        </p:txBody>
      </p:sp>
      <p:sp>
        <p:nvSpPr>
          <p:cNvPr id="3" name="Content Placeholder 2"/>
          <p:cNvSpPr>
            <a:spLocks noGrp="1"/>
          </p:cNvSpPr>
          <p:nvPr>
            <p:ph idx="1"/>
          </p:nvPr>
        </p:nvSpPr>
        <p:spPr/>
        <p:txBody>
          <a:bodyPr/>
          <a:lstStyle/>
          <a:p>
            <a:r>
              <a:rPr lang="en-US" dirty="0" smtClean="0"/>
              <a:t>Tragedy – a serious subject involving important, essentially good people whose </a:t>
            </a:r>
            <a:r>
              <a:rPr lang="en-US" b="1" dirty="0" smtClean="0"/>
              <a:t>tragic flaw </a:t>
            </a:r>
            <a:r>
              <a:rPr lang="en-US" dirty="0" smtClean="0"/>
              <a:t>leads to </a:t>
            </a:r>
            <a:r>
              <a:rPr lang="en-US" b="1" dirty="0" smtClean="0"/>
              <a:t>pathos</a:t>
            </a:r>
            <a:r>
              <a:rPr lang="en-US" dirty="0" smtClean="0"/>
              <a:t> (suffering) and eventually their downfall.</a:t>
            </a:r>
          </a:p>
          <a:p>
            <a:r>
              <a:rPr lang="en-US" dirty="0" smtClean="0"/>
              <a:t>The audience watching the drama experience pity that the event is happening, and fear that it might happen to them.  This pity and fear leads to </a:t>
            </a:r>
            <a:r>
              <a:rPr lang="en-US" b="1" dirty="0" smtClean="0"/>
              <a:t>catharsis</a:t>
            </a:r>
            <a:r>
              <a:rPr lang="en-US" dirty="0" smtClean="0"/>
              <a:t>, or purging.</a:t>
            </a:r>
            <a:endParaRPr lang="en-US" dirty="0"/>
          </a:p>
        </p:txBody>
      </p:sp>
    </p:spTree>
    <p:extLst>
      <p:ext uri="{BB962C8B-B14F-4D97-AF65-F5344CB8AC3E}">
        <p14:creationId xmlns:p14="http://schemas.microsoft.com/office/powerpoint/2010/main" val="2790205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 </a:t>
            </a:r>
            <a:endParaRPr lang="en-US" dirty="0"/>
          </a:p>
        </p:txBody>
      </p:sp>
      <p:sp>
        <p:nvSpPr>
          <p:cNvPr id="3" name="Content Placeholder 2"/>
          <p:cNvSpPr>
            <a:spLocks noGrp="1"/>
          </p:cNvSpPr>
          <p:nvPr>
            <p:ph idx="1"/>
          </p:nvPr>
        </p:nvSpPr>
        <p:spPr/>
        <p:txBody>
          <a:bodyPr/>
          <a:lstStyle/>
          <a:p>
            <a:r>
              <a:rPr lang="en-US" dirty="0" smtClean="0"/>
              <a:t>Freytag Pyramid – </a:t>
            </a:r>
          </a:p>
          <a:p>
            <a:pPr lvl="1"/>
            <a:r>
              <a:rPr lang="en-US" dirty="0" smtClean="0"/>
              <a:t>Outlined by German novelist and critic Gustav Freytag, this format features six conditions that all drama roughly follows.  The key to this format is that the climax (point of no return) happens roughly in the middle of the play.</a:t>
            </a:r>
          </a:p>
        </p:txBody>
      </p:sp>
    </p:spTree>
    <p:extLst>
      <p:ext uri="{BB962C8B-B14F-4D97-AF65-F5344CB8AC3E}">
        <p14:creationId xmlns:p14="http://schemas.microsoft.com/office/powerpoint/2010/main" val="348323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Exposition</a:t>
            </a:r>
            <a:endParaRPr lang="en-US" dirty="0"/>
          </a:p>
        </p:txBody>
      </p:sp>
      <p:sp>
        <p:nvSpPr>
          <p:cNvPr id="3" name="Content Placeholder 2"/>
          <p:cNvSpPr>
            <a:spLocks noGrp="1"/>
          </p:cNvSpPr>
          <p:nvPr>
            <p:ph idx="1"/>
          </p:nvPr>
        </p:nvSpPr>
        <p:spPr/>
        <p:txBody>
          <a:bodyPr/>
          <a:lstStyle/>
          <a:p>
            <a:r>
              <a:rPr lang="en-US" dirty="0" smtClean="0"/>
              <a:t>In the initial part of the play, the playwright introduces the characters, situation, background, setting, and conflict.  </a:t>
            </a:r>
            <a:endParaRPr lang="en-US" dirty="0"/>
          </a:p>
          <a:p>
            <a:r>
              <a:rPr lang="en-US" dirty="0" smtClean="0"/>
              <a:t>This is often achieved through dialogue or through dramatic action.</a:t>
            </a:r>
            <a:endParaRPr lang="en-US" dirty="0"/>
          </a:p>
        </p:txBody>
      </p:sp>
    </p:spTree>
    <p:extLst>
      <p:ext uri="{BB962C8B-B14F-4D97-AF65-F5344CB8AC3E}">
        <p14:creationId xmlns:p14="http://schemas.microsoft.com/office/powerpoint/2010/main" val="710916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Rising Action</a:t>
            </a:r>
            <a:endParaRPr lang="en-US" dirty="0"/>
          </a:p>
        </p:txBody>
      </p:sp>
      <p:sp>
        <p:nvSpPr>
          <p:cNvPr id="3" name="Content Placeholder 2"/>
          <p:cNvSpPr>
            <a:spLocks noGrp="1"/>
          </p:cNvSpPr>
          <p:nvPr>
            <p:ph idx="1"/>
          </p:nvPr>
        </p:nvSpPr>
        <p:spPr/>
        <p:txBody>
          <a:bodyPr/>
          <a:lstStyle/>
          <a:p>
            <a:r>
              <a:rPr lang="en-US" dirty="0" smtClean="0"/>
              <a:t>After the play’s situation and characters have been introduced, the drama commences as characters face overwhelming difficulties.  Conflicts build as characters strive toward some sort of resolution to their conflicts.  Suspense builds and crises occur.</a:t>
            </a:r>
            <a:endParaRPr lang="en-US" dirty="0"/>
          </a:p>
        </p:txBody>
      </p:sp>
    </p:spTree>
    <p:extLst>
      <p:ext uri="{BB962C8B-B14F-4D97-AF65-F5344CB8AC3E}">
        <p14:creationId xmlns:p14="http://schemas.microsoft.com/office/powerpoint/2010/main" val="21822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Dramatic Climax</a:t>
            </a:r>
            <a:endParaRPr lang="en-US" dirty="0"/>
          </a:p>
        </p:txBody>
      </p:sp>
      <p:sp>
        <p:nvSpPr>
          <p:cNvPr id="3" name="Content Placeholder 2"/>
          <p:cNvSpPr>
            <a:spLocks noGrp="1"/>
          </p:cNvSpPr>
          <p:nvPr>
            <p:ph idx="1"/>
          </p:nvPr>
        </p:nvSpPr>
        <p:spPr/>
        <p:txBody>
          <a:bodyPr/>
          <a:lstStyle/>
          <a:p>
            <a:r>
              <a:rPr lang="en-US" dirty="0" smtClean="0"/>
              <a:t>This is the point of the most excitement and greatest action.  The uncertainty and anxiety of the crisis leads to the climax, where the tension peaks.</a:t>
            </a:r>
            <a:endParaRPr lang="en-US" dirty="0"/>
          </a:p>
        </p:txBody>
      </p:sp>
    </p:spTree>
    <p:extLst>
      <p:ext uri="{BB962C8B-B14F-4D97-AF65-F5344CB8AC3E}">
        <p14:creationId xmlns:p14="http://schemas.microsoft.com/office/powerpoint/2010/main" val="3579455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Action</a:t>
            </a:r>
            <a:endParaRPr lang="en-US" dirty="0"/>
          </a:p>
        </p:txBody>
      </p:sp>
      <p:sp>
        <p:nvSpPr>
          <p:cNvPr id="3" name="Content Placeholder 2"/>
          <p:cNvSpPr>
            <a:spLocks noGrp="1"/>
          </p:cNvSpPr>
          <p:nvPr>
            <p:ph idx="1"/>
          </p:nvPr>
        </p:nvSpPr>
        <p:spPr/>
        <p:txBody>
          <a:bodyPr/>
          <a:lstStyle/>
          <a:p>
            <a:r>
              <a:rPr lang="en-US" dirty="0" smtClean="0"/>
              <a:t>The is the downward slope from the climax that forestalls the play’s end.  Here issues are resolved.</a:t>
            </a:r>
            <a:endParaRPr lang="en-US" dirty="0"/>
          </a:p>
        </p:txBody>
      </p:sp>
    </p:spTree>
    <p:extLst>
      <p:ext uri="{BB962C8B-B14F-4D97-AF65-F5344CB8AC3E}">
        <p14:creationId xmlns:p14="http://schemas.microsoft.com/office/powerpoint/2010/main" val="3678477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Climax	</a:t>
            </a:r>
            <a:endParaRPr lang="en-US" dirty="0"/>
          </a:p>
        </p:txBody>
      </p:sp>
      <p:sp>
        <p:nvSpPr>
          <p:cNvPr id="3" name="Content Placeholder 2"/>
          <p:cNvSpPr>
            <a:spLocks noGrp="1"/>
          </p:cNvSpPr>
          <p:nvPr>
            <p:ph idx="1"/>
          </p:nvPr>
        </p:nvSpPr>
        <p:spPr/>
        <p:txBody>
          <a:bodyPr/>
          <a:lstStyle/>
          <a:p>
            <a:r>
              <a:rPr lang="en-US" dirty="0" smtClean="0"/>
              <a:t>This is the point at which no other action is possible.  This is a turning point.  Here, conflicts find resolution, which lead to the inevitable conclusion.  </a:t>
            </a:r>
            <a:endParaRPr lang="en-US" dirty="0"/>
          </a:p>
        </p:txBody>
      </p:sp>
    </p:spTree>
    <p:extLst>
      <p:ext uri="{BB962C8B-B14F-4D97-AF65-F5344CB8AC3E}">
        <p14:creationId xmlns:p14="http://schemas.microsoft.com/office/powerpoint/2010/main" val="3660486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2563</TotalTime>
  <Words>370</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Structure of a Play</vt:lpstr>
      <vt:lpstr>Tools of Drama</vt:lpstr>
      <vt:lpstr>Element of Tragedy</vt:lpstr>
      <vt:lpstr>Structure - </vt:lpstr>
      <vt:lpstr>Exposition</vt:lpstr>
      <vt:lpstr>Rising Action</vt:lpstr>
      <vt:lpstr>Dramatic Climax</vt:lpstr>
      <vt:lpstr>Falling Action</vt:lpstr>
      <vt:lpstr>Technical Climax </vt:lpstr>
      <vt:lpstr>Denouement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Reading</dc:title>
  <dc:creator>tshumway</dc:creator>
  <cp:lastModifiedBy>tshumway</cp:lastModifiedBy>
  <cp:revision>54</cp:revision>
  <dcterms:created xsi:type="dcterms:W3CDTF">2012-08-27T14:39:42Z</dcterms:created>
  <dcterms:modified xsi:type="dcterms:W3CDTF">2012-10-22T17:35:25Z</dcterms:modified>
</cp:coreProperties>
</file>