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7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68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C1F704-56F2-4F90-9947-E83A5042E665}" type="datetimeFigureOut">
              <a:rPr lang="en-US" smtClean="0"/>
              <a:t>11/13/2012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62F95C-2FEF-46FF-8EBF-7B283175E9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90723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14547A07-5EFF-4308-B293-35AC18D650F5}" type="datetimeFigureOut">
              <a:rPr lang="en-US" smtClean="0"/>
              <a:t>11/13/2012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2193FC13-E56B-4B71-86FC-37296A98AE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47A07-5EFF-4308-B293-35AC18D650F5}" type="datetimeFigureOut">
              <a:rPr lang="en-US" smtClean="0"/>
              <a:t>11/13/2012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3FC13-E56B-4B71-86FC-37296A98AE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47A07-5EFF-4308-B293-35AC18D650F5}" type="datetimeFigureOut">
              <a:rPr lang="en-US" smtClean="0"/>
              <a:t>11/13/2012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3FC13-E56B-4B71-86FC-37296A98AE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47A07-5EFF-4308-B293-35AC18D650F5}" type="datetimeFigureOut">
              <a:rPr lang="en-US" smtClean="0"/>
              <a:t>11/13/2012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3FC13-E56B-4B71-86FC-37296A98AE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47A07-5EFF-4308-B293-35AC18D650F5}" type="datetimeFigureOut">
              <a:rPr lang="en-US" smtClean="0"/>
              <a:t>11/13/2012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3FC13-E56B-4B71-86FC-37296A98AE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47A07-5EFF-4308-B293-35AC18D650F5}" type="datetimeFigureOut">
              <a:rPr lang="en-US" smtClean="0"/>
              <a:t>11/13/2012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3FC13-E56B-4B71-86FC-37296A98AE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4547A07-5EFF-4308-B293-35AC18D650F5}" type="datetimeFigureOut">
              <a:rPr lang="en-US" smtClean="0"/>
              <a:t>11/13/2012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193FC13-E56B-4B71-86FC-37296A98AE7F}" type="slidenum">
              <a:rPr lang="en-US" smtClean="0"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14547A07-5EFF-4308-B293-35AC18D650F5}" type="datetimeFigureOut">
              <a:rPr lang="en-US" smtClean="0"/>
              <a:t>11/13/2012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2193FC13-E56B-4B71-86FC-37296A98AE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47A07-5EFF-4308-B293-35AC18D650F5}" type="datetimeFigureOut">
              <a:rPr lang="en-US" smtClean="0"/>
              <a:t>11/13/2012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3FC13-E56B-4B71-86FC-37296A98AE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47A07-5EFF-4308-B293-35AC18D650F5}" type="datetimeFigureOut">
              <a:rPr lang="en-US" smtClean="0"/>
              <a:t>11/13/2012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3FC13-E56B-4B71-86FC-37296A98AE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47A07-5EFF-4308-B293-35AC18D650F5}" type="datetimeFigureOut">
              <a:rPr lang="en-US" smtClean="0"/>
              <a:t>11/13/2012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3FC13-E56B-4B71-86FC-37296A98AE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14547A07-5EFF-4308-B293-35AC18D650F5}" type="datetimeFigureOut">
              <a:rPr lang="en-US" smtClean="0"/>
              <a:t>11/13/2012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2193FC13-E56B-4B71-86FC-37296A98AE7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Art of Fiction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AP English Lit. &amp; Comp.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2315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Point of 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Who is telling the story?  The answer to that question determines the point of view.</a:t>
            </a:r>
          </a:p>
          <a:p>
            <a:r>
              <a:rPr lang="en-US" dirty="0" smtClean="0"/>
              <a:t>To determine point of view, we have to consider two things:</a:t>
            </a:r>
          </a:p>
          <a:p>
            <a:pPr lvl="1"/>
            <a:r>
              <a:rPr lang="en-US" dirty="0" smtClean="0"/>
              <a:t>The amount of knowledge the voice of the story possesses.</a:t>
            </a:r>
          </a:p>
          <a:p>
            <a:pPr lvl="1"/>
            <a:r>
              <a:rPr lang="en-US" dirty="0" smtClean="0"/>
              <a:t>The role of the voice in the action of the story.</a:t>
            </a:r>
          </a:p>
        </p:txBody>
      </p:sp>
    </p:spTree>
    <p:extLst>
      <p:ext uri="{BB962C8B-B14F-4D97-AF65-F5344CB8AC3E}">
        <p14:creationId xmlns:p14="http://schemas.microsoft.com/office/powerpoint/2010/main" val="37726892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Point of 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Omniscient – a voice with the ability to know everything about events in the story or about most or all of the characters, including thoughts and feelings.  (All-knowing)</a:t>
            </a:r>
          </a:p>
          <a:p>
            <a:pPr lvl="1"/>
            <a:r>
              <a:rPr lang="en-US" dirty="0" smtClean="0"/>
              <a:t>Allows the reader to interpret the plot or conflict through the perspective of all the characters.</a:t>
            </a:r>
          </a:p>
          <a:p>
            <a:r>
              <a:rPr lang="en-US" dirty="0" smtClean="0"/>
              <a:t>Limited – only one point of view, rather than revealing all the characters.</a:t>
            </a:r>
          </a:p>
          <a:p>
            <a:pPr lvl="1"/>
            <a:r>
              <a:rPr lang="en-US" dirty="0" smtClean="0"/>
              <a:t>Reader gets to know only one character and see from their eyes.  Makes the story more personal and intimate.</a:t>
            </a:r>
          </a:p>
        </p:txBody>
      </p:sp>
    </p:spTree>
    <p:extLst>
      <p:ext uri="{BB962C8B-B14F-4D97-AF65-F5344CB8AC3E}">
        <p14:creationId xmlns:p14="http://schemas.microsoft.com/office/powerpoint/2010/main" val="33199826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Point of 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First Person – when the protagonist tells his or her own story.  Characterized by the use of the pronoun </a:t>
            </a:r>
            <a:r>
              <a:rPr lang="en-US" i="1" dirty="0" smtClean="0"/>
              <a:t>I.</a:t>
            </a:r>
          </a:p>
          <a:p>
            <a:pPr lvl="1"/>
            <a:r>
              <a:rPr lang="en-US" dirty="0" smtClean="0"/>
              <a:t>First person characters are directly involved with the action or directly observe the action, and their knowledge is limited to their own thoughts, feelings, and experiences.</a:t>
            </a:r>
          </a:p>
          <a:p>
            <a:r>
              <a:rPr lang="en-US" dirty="0" smtClean="0"/>
              <a:t>Third Person – the voice of a narrator or character who is distant or removed from the action of the story.  Characterized by the use of the pronouns </a:t>
            </a:r>
            <a:r>
              <a:rPr lang="en-US" i="1" dirty="0" smtClean="0"/>
              <a:t>he, she, they, </a:t>
            </a:r>
            <a:r>
              <a:rPr lang="en-US" dirty="0" smtClean="0"/>
              <a:t>or </a:t>
            </a:r>
            <a:r>
              <a:rPr lang="en-US" i="1" dirty="0" smtClean="0"/>
              <a:t>them.</a:t>
            </a:r>
          </a:p>
          <a:p>
            <a:pPr lvl="1"/>
            <a:r>
              <a:rPr lang="en-US" dirty="0" smtClean="0"/>
              <a:t>The voice can have either omniscient or limited knowledge of characters and events.  May be used to show readers how characters and events are perceived by outsiders.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33133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Point of View 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Although </a:t>
            </a:r>
            <a:r>
              <a:rPr lang="en-US" dirty="0"/>
              <a:t>you may be inclined to trust a character’s narration, you should always remember that this sort of story is filtered through only one character’s point of view. </a:t>
            </a:r>
            <a:endParaRPr lang="en-US" dirty="0" smtClean="0"/>
          </a:p>
          <a:p>
            <a:r>
              <a:rPr lang="en-US" dirty="0" smtClean="0"/>
              <a:t>If </a:t>
            </a:r>
            <a:r>
              <a:rPr lang="en-US" dirty="0"/>
              <a:t>the character is untrustworthy, or refuses to believe something is true, you must at some point come to understand that the character is an </a:t>
            </a:r>
            <a:r>
              <a:rPr lang="en-US" b="1" dirty="0"/>
              <a:t>unreliable narrator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smtClean="0"/>
              <a:t>Always </a:t>
            </a:r>
            <a:r>
              <a:rPr lang="en-US" dirty="0"/>
              <a:t>evaluate what fictional characters tell you, just as you do with people in real life, because what they say is affected by their limitations, attitudes, opinions, and personality.</a:t>
            </a:r>
          </a:p>
        </p:txBody>
      </p:sp>
    </p:spTree>
    <p:extLst>
      <p:ext uri="{BB962C8B-B14F-4D97-AF65-F5344CB8AC3E}">
        <p14:creationId xmlns:p14="http://schemas.microsoft.com/office/powerpoint/2010/main" val="6877708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more rare, but still important, point of view is the dramatic, </a:t>
            </a:r>
            <a:r>
              <a:rPr lang="en-US" dirty="0" smtClean="0"/>
              <a:t>or </a:t>
            </a:r>
            <a:r>
              <a:rPr lang="en-US" dirty="0"/>
              <a:t>objective, point of view in which the narration is confined to the reporting of actions and speeches, with no commentary and no revelation of any of the characters’ thoughts. 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The </a:t>
            </a:r>
            <a:r>
              <a:rPr lang="en-US" dirty="0"/>
              <a:t>effect of this narration is the same as the effect of the camera in film—it records, but doesn’t comment.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54633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Fiction also contains other elements that we have studied before:</a:t>
            </a:r>
          </a:p>
          <a:p>
            <a:pPr lvl="1"/>
            <a:r>
              <a:rPr lang="en-US" dirty="0" smtClean="0"/>
              <a:t>Theme – the main or central idea</a:t>
            </a:r>
          </a:p>
          <a:p>
            <a:pPr lvl="1"/>
            <a:r>
              <a:rPr lang="en-US" dirty="0" smtClean="0"/>
              <a:t>Setting – environment and time in which a story takes place.</a:t>
            </a:r>
          </a:p>
          <a:p>
            <a:pPr lvl="1"/>
            <a:r>
              <a:rPr lang="en-US" dirty="0" smtClean="0"/>
              <a:t>Tone – reveals the attitude that the author has toward the subject.</a:t>
            </a:r>
          </a:p>
          <a:p>
            <a:pPr lvl="1"/>
            <a:r>
              <a:rPr lang="en-US" dirty="0" smtClean="0"/>
              <a:t>Irony – contrast or disparity between the expected and the actual.</a:t>
            </a:r>
          </a:p>
          <a:p>
            <a:pPr lvl="1"/>
            <a:r>
              <a:rPr lang="en-US" dirty="0" smtClean="0"/>
              <a:t>Symbolism – words, ideas, or objects that stand for other ideas.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40770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dirty="0"/>
          </a:p>
          <a:p>
            <a:r>
              <a:rPr lang="en-US" dirty="0"/>
              <a:t>The word </a:t>
            </a:r>
            <a:r>
              <a:rPr lang="en-US" i="1" dirty="0"/>
              <a:t>fiction</a:t>
            </a:r>
            <a:r>
              <a:rPr lang="en-US" dirty="0"/>
              <a:t> refers to an imaginative creation, invention, or pretense. </a:t>
            </a:r>
            <a:endParaRPr lang="en-US" dirty="0" smtClean="0"/>
          </a:p>
          <a:p>
            <a:r>
              <a:rPr lang="en-US" dirty="0" smtClean="0"/>
              <a:t>In </a:t>
            </a:r>
            <a:r>
              <a:rPr lang="en-US" dirty="0"/>
              <a:t>literature, fiction describes any short or long prose story that originates from the creative imagination of the author rather than from historical fact. </a:t>
            </a:r>
            <a:endParaRPr lang="en-US" dirty="0" smtClean="0"/>
          </a:p>
          <a:p>
            <a:r>
              <a:rPr lang="en-US" dirty="0" smtClean="0"/>
              <a:t>Although </a:t>
            </a:r>
            <a:r>
              <a:rPr lang="en-US" dirty="0"/>
              <a:t>fiction might include historical detail, its main purpose is to tell a story that in some way mirrors life</a:t>
            </a:r>
            <a:r>
              <a:rPr lang="en-US" dirty="0" smtClean="0"/>
              <a:t>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74650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History of Fiction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Ancient </a:t>
            </a:r>
            <a:r>
              <a:rPr lang="en-US" dirty="0"/>
              <a:t>civilizations had oral traditions through which they passed on stories about life and living. </a:t>
            </a:r>
            <a:endParaRPr lang="en-US" dirty="0" smtClean="0"/>
          </a:p>
          <a:p>
            <a:pPr lvl="1"/>
            <a:r>
              <a:rPr lang="en-US" dirty="0" smtClean="0"/>
              <a:t>These </a:t>
            </a:r>
            <a:r>
              <a:rPr lang="en-US" dirty="0"/>
              <a:t>ancient legends were often religious in theme; they interwove tales of gods such as Zeus and Athena with famous or important people such as Oedipus, Helen of Troy, or Hercules</a:t>
            </a:r>
            <a:r>
              <a:rPr lang="en-US" dirty="0" smtClean="0"/>
              <a:t>.</a:t>
            </a:r>
          </a:p>
          <a:p>
            <a:pPr lvl="1"/>
            <a:endParaRPr lang="en-US" dirty="0"/>
          </a:p>
          <a:p>
            <a:r>
              <a:rPr lang="en-US" dirty="0"/>
              <a:t>Ancient civilizations also recorded their stories in writing. </a:t>
            </a:r>
            <a:endParaRPr lang="en-US" dirty="0" smtClean="0"/>
          </a:p>
          <a:p>
            <a:pPr lvl="1"/>
            <a:r>
              <a:rPr lang="en-US" dirty="0" smtClean="0"/>
              <a:t>Egyptian </a:t>
            </a:r>
            <a:r>
              <a:rPr lang="en-US" dirty="0"/>
              <a:t>papyri tell stories about life more than six thousand years ago. </a:t>
            </a:r>
            <a:endParaRPr lang="en-US" dirty="0" smtClean="0"/>
          </a:p>
          <a:p>
            <a:pPr lvl="1"/>
            <a:r>
              <a:rPr lang="en-US" dirty="0" smtClean="0"/>
              <a:t>Greek </a:t>
            </a:r>
            <a:r>
              <a:rPr lang="en-US" dirty="0"/>
              <a:t>and Roman writers recorded ancient oral epic tales such as </a:t>
            </a:r>
            <a:r>
              <a:rPr lang="en-US" i="1" dirty="0"/>
              <a:t>The Odyssey</a:t>
            </a:r>
            <a:r>
              <a:rPr lang="en-US" dirty="0"/>
              <a:t> and </a:t>
            </a:r>
            <a:r>
              <a:rPr lang="en-US" i="1" dirty="0"/>
              <a:t>The Iliad.</a:t>
            </a:r>
            <a:r>
              <a:rPr lang="en-US" dirty="0"/>
              <a:t> </a:t>
            </a:r>
            <a:endParaRPr lang="en-US" dirty="0" smtClean="0"/>
          </a:p>
          <a:p>
            <a:pPr lvl="1"/>
            <a:r>
              <a:rPr lang="en-US" dirty="0" smtClean="0"/>
              <a:t>The </a:t>
            </a:r>
            <a:r>
              <a:rPr lang="en-US" dirty="0"/>
              <a:t>Bible can also be viewed as a written collection of ancient fables, parables, war stories, adventures, and </a:t>
            </a:r>
            <a:r>
              <a:rPr lang="en-US" dirty="0" smtClean="0"/>
              <a:t>romances.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Fiction </a:t>
            </a:r>
            <a:r>
              <a:rPr lang="en-US" dirty="0"/>
              <a:t>in the modern sense wasn’t fully established until the seventeenth and eighteenth </a:t>
            </a:r>
            <a:r>
              <a:rPr lang="en-US" dirty="0" smtClean="0"/>
              <a:t>centuries.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72503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Fiction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two types of fiction are the novel and the short story.  The major difference between the two is obvious – length.</a:t>
            </a:r>
          </a:p>
          <a:p>
            <a:r>
              <a:rPr lang="en-US" dirty="0" smtClean="0"/>
              <a:t>The share the same basic elements:</a:t>
            </a:r>
          </a:p>
          <a:p>
            <a:pPr lvl="1"/>
            <a:r>
              <a:rPr lang="en-US" dirty="0" smtClean="0"/>
              <a:t>Premise</a:t>
            </a:r>
          </a:p>
          <a:p>
            <a:pPr lvl="1"/>
            <a:r>
              <a:rPr lang="en-US" dirty="0" smtClean="0"/>
              <a:t>Plot</a:t>
            </a:r>
          </a:p>
          <a:p>
            <a:pPr lvl="1"/>
            <a:r>
              <a:rPr lang="en-US" dirty="0" err="1" smtClean="0"/>
              <a:t>Charactacters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354046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Premise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The ground rules for a work of fiction to follow, dictating how the story will unfold.</a:t>
            </a:r>
          </a:p>
          <a:p>
            <a:pPr lvl="1"/>
            <a:r>
              <a:rPr lang="en-US" dirty="0" smtClean="0"/>
              <a:t>Some stories are meant to resemble reality</a:t>
            </a:r>
          </a:p>
          <a:p>
            <a:pPr lvl="1"/>
            <a:r>
              <a:rPr lang="en-US" dirty="0" smtClean="0"/>
              <a:t>Others are unrealistic and don’t reflect the world</a:t>
            </a:r>
          </a:p>
          <a:p>
            <a:pPr marL="411480" lvl="1" indent="0">
              <a:buNone/>
            </a:pPr>
            <a:endParaRPr lang="en-US" dirty="0"/>
          </a:p>
          <a:p>
            <a:r>
              <a:rPr lang="en-US" dirty="0" smtClean="0"/>
              <a:t>Examples:</a:t>
            </a:r>
          </a:p>
          <a:p>
            <a:pPr lvl="1"/>
            <a:r>
              <a:rPr lang="en-US" dirty="0" smtClean="0"/>
              <a:t>Romance – two people meet and overcome an obstacle on their way to falling in love.</a:t>
            </a:r>
          </a:p>
          <a:p>
            <a:pPr lvl="1"/>
            <a:r>
              <a:rPr lang="en-US" dirty="0" smtClean="0"/>
              <a:t>Bildungsroman – a story about the personal development or maturing of a single character.</a:t>
            </a:r>
          </a:p>
          <a:p>
            <a:pPr lvl="1"/>
            <a:r>
              <a:rPr lang="en-US" dirty="0" smtClean="0"/>
              <a:t>Picaresque – the main character continually moves from adventure to adventure.</a:t>
            </a:r>
          </a:p>
          <a:p>
            <a:pPr lvl="1"/>
            <a:r>
              <a:rPr lang="en-US" dirty="0" smtClean="0"/>
              <a:t>Comedic – human difficulties can be treated with humor.</a:t>
            </a:r>
          </a:p>
        </p:txBody>
      </p:sp>
    </p:spTree>
    <p:extLst>
      <p:ext uri="{BB962C8B-B14F-4D97-AF65-F5344CB8AC3E}">
        <p14:creationId xmlns:p14="http://schemas.microsoft.com/office/powerpoint/2010/main" val="2647971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Conflict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premise often contains the story’s main conflict.  All stories concern some sort of conflict – it is what sparks growth, action, or movement.</a:t>
            </a:r>
          </a:p>
          <a:p>
            <a:r>
              <a:rPr lang="en-US" dirty="0" smtClean="0"/>
              <a:t>The main conflict of the story may come up:</a:t>
            </a:r>
          </a:p>
          <a:p>
            <a:pPr lvl="1"/>
            <a:r>
              <a:rPr lang="en-US" dirty="0" smtClean="0"/>
              <a:t>When a character is presented with a change from daily routine that forces him into a new experience</a:t>
            </a:r>
          </a:p>
          <a:p>
            <a:pPr lvl="1"/>
            <a:r>
              <a:rPr lang="en-US" dirty="0" smtClean="0"/>
              <a:t>When two or more characters are in opposition to one another</a:t>
            </a:r>
          </a:p>
          <a:p>
            <a:pPr lvl="1"/>
            <a:r>
              <a:rPr lang="en-US" dirty="0" smtClean="0"/>
              <a:t>When characters are confronted with a natural force or even a new idea.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71048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Plot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plot is the story’s plan – the series of incidents, the chain of events, that follow from the stories premise.</a:t>
            </a:r>
          </a:p>
          <a:p>
            <a:r>
              <a:rPr lang="en-US" dirty="0" smtClean="0"/>
              <a:t>The plot usually follows a cause and effect arrangement.</a:t>
            </a:r>
          </a:p>
          <a:p>
            <a:r>
              <a:rPr lang="en-US" dirty="0" smtClean="0"/>
              <a:t>Leads inevitably through rising action to an ultimate climax (outcome of the conflict).</a:t>
            </a:r>
          </a:p>
          <a:p>
            <a:r>
              <a:rPr lang="en-US" dirty="0" smtClean="0"/>
              <a:t>After the climax we have the denouement (French for untangling of a knot).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5808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Plot Techniques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Exposition – gives the reader additional information about characters or events. Often at the beginning of the story, but can take place in other parts as well.</a:t>
            </a:r>
          </a:p>
          <a:p>
            <a:pPr lvl="1"/>
            <a:r>
              <a:rPr lang="en-US" dirty="0" smtClean="0"/>
              <a:t>Foreshadowing- signaling the outcome of the action in advance.</a:t>
            </a:r>
          </a:p>
          <a:p>
            <a:pPr lvl="1"/>
            <a:r>
              <a:rPr lang="en-US" dirty="0" smtClean="0"/>
              <a:t>Flashback – describing something that happened before as a way of explaining or setting up the plot.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69819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Characters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 plot can progress without characters.</a:t>
            </a:r>
          </a:p>
          <a:p>
            <a:r>
              <a:rPr lang="en-US" dirty="0" smtClean="0"/>
              <a:t>Types of characters in fiction are similar to the types of characters in drama – refer to the previous lecture for discussion of:</a:t>
            </a:r>
          </a:p>
          <a:p>
            <a:pPr lvl="1"/>
            <a:r>
              <a:rPr lang="en-US" dirty="0" smtClean="0"/>
              <a:t>Protagonist</a:t>
            </a:r>
          </a:p>
          <a:p>
            <a:pPr lvl="1"/>
            <a:r>
              <a:rPr lang="en-US" dirty="0" smtClean="0"/>
              <a:t>Antagonist</a:t>
            </a:r>
          </a:p>
          <a:p>
            <a:pPr lvl="1"/>
            <a:r>
              <a:rPr lang="en-US" dirty="0" smtClean="0"/>
              <a:t>Flat, Static</a:t>
            </a:r>
          </a:p>
          <a:p>
            <a:pPr lvl="1"/>
            <a:r>
              <a:rPr lang="en-US" dirty="0" smtClean="0"/>
              <a:t>Round, Dynamic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982305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2755</TotalTime>
  <Words>1086</Words>
  <Application>Microsoft Office PowerPoint</Application>
  <PresentationFormat>On-screen Show (4:3)</PresentationFormat>
  <Paragraphs>84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Urban</vt:lpstr>
      <vt:lpstr>The Art of Fiction</vt:lpstr>
      <vt:lpstr>Fiction</vt:lpstr>
      <vt:lpstr>History of Fiction</vt:lpstr>
      <vt:lpstr>Types of Fiction</vt:lpstr>
      <vt:lpstr>Premise</vt:lpstr>
      <vt:lpstr>Conflict</vt:lpstr>
      <vt:lpstr>Plot</vt:lpstr>
      <vt:lpstr>Plot Techniques</vt:lpstr>
      <vt:lpstr>Characters</vt:lpstr>
      <vt:lpstr>Point of View</vt:lpstr>
      <vt:lpstr>Point of View</vt:lpstr>
      <vt:lpstr>Point of View</vt:lpstr>
      <vt:lpstr>Point of View Challenges</vt:lpstr>
      <vt:lpstr>Other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Critical Reading</dc:title>
  <dc:creator>tshumway</dc:creator>
  <cp:lastModifiedBy>tshumway</cp:lastModifiedBy>
  <cp:revision>71</cp:revision>
  <dcterms:created xsi:type="dcterms:W3CDTF">2012-08-27T14:39:42Z</dcterms:created>
  <dcterms:modified xsi:type="dcterms:W3CDTF">2012-11-13T19:49:24Z</dcterms:modified>
</cp:coreProperties>
</file>