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2"/>
  </p:notesMasterIdLst>
  <p:sldIdLst>
    <p:sldId id="256" r:id="rId2"/>
    <p:sldId id="258" r:id="rId3"/>
    <p:sldId id="259" r:id="rId4"/>
    <p:sldId id="269" r:id="rId5"/>
    <p:sldId id="260" r:id="rId6"/>
    <p:sldId id="261" r:id="rId7"/>
    <p:sldId id="263" r:id="rId8"/>
    <p:sldId id="262" r:id="rId9"/>
    <p:sldId id="264" r:id="rId10"/>
    <p:sldId id="265" r:id="rId11"/>
    <p:sldId id="266" r:id="rId12"/>
    <p:sldId id="267" r:id="rId13"/>
    <p:sldId id="268" r:id="rId14"/>
    <p:sldId id="270" r:id="rId15"/>
    <p:sldId id="271" r:id="rId16"/>
    <p:sldId id="274" r:id="rId17"/>
    <p:sldId id="272" r:id="rId18"/>
    <p:sldId id="273"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00" autoAdjust="0"/>
    <p:restoredTop sz="94660"/>
  </p:normalViewPr>
  <p:slideViewPr>
    <p:cSldViewPr>
      <p:cViewPr varScale="1">
        <p:scale>
          <a:sx n="63" d="100"/>
          <a:sy n="63" d="100"/>
        </p:scale>
        <p:origin x="-69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C1F704-56F2-4F90-9947-E83A5042E665}" type="datetimeFigureOut">
              <a:rPr lang="en-US" smtClean="0"/>
              <a:t>1/3/2013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062F95C-2FEF-46FF-8EBF-7B283175E9FE}" type="slidenum">
              <a:rPr lang="en-US" smtClean="0"/>
              <a:t>‹#›</a:t>
            </a:fld>
            <a:endParaRPr lang="en-US"/>
          </a:p>
        </p:txBody>
      </p:sp>
    </p:spTree>
    <p:extLst>
      <p:ext uri="{BB962C8B-B14F-4D97-AF65-F5344CB8AC3E}">
        <p14:creationId xmlns:p14="http://schemas.microsoft.com/office/powerpoint/2010/main" val="13090723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14547A07-5EFF-4308-B293-35AC18D650F5}" type="datetimeFigureOut">
              <a:rPr lang="en-US" smtClean="0"/>
              <a:t>1/3/2013</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2193FC13-E56B-4B71-86FC-37296A98AE7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4547A07-5EFF-4308-B293-35AC18D650F5}" type="datetimeFigureOut">
              <a:rPr lang="en-US" smtClean="0"/>
              <a:t>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93FC13-E56B-4B71-86FC-37296A98AE7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4547A07-5EFF-4308-B293-35AC18D650F5}" type="datetimeFigureOut">
              <a:rPr lang="en-US" smtClean="0"/>
              <a:t>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93FC13-E56B-4B71-86FC-37296A98AE7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4547A07-5EFF-4308-B293-35AC18D650F5}" type="datetimeFigureOut">
              <a:rPr lang="en-US" smtClean="0"/>
              <a:t>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93FC13-E56B-4B71-86FC-37296A98AE7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4547A07-5EFF-4308-B293-35AC18D650F5}" type="datetimeFigureOut">
              <a:rPr lang="en-US" smtClean="0"/>
              <a:t>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93FC13-E56B-4B71-86FC-37296A98AE7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4547A07-5EFF-4308-B293-35AC18D650F5}" type="datetimeFigureOut">
              <a:rPr lang="en-US" smtClean="0"/>
              <a:t>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93FC13-E56B-4B71-86FC-37296A98AE7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14547A07-5EFF-4308-B293-35AC18D650F5}" type="datetimeFigureOut">
              <a:rPr lang="en-US" smtClean="0"/>
              <a:t>1/3/2013</a:t>
            </a:fld>
            <a:endParaRPr lang="en-US"/>
          </a:p>
        </p:txBody>
      </p:sp>
      <p:sp>
        <p:nvSpPr>
          <p:cNvPr id="27" name="Slide Number Placeholder 26"/>
          <p:cNvSpPr>
            <a:spLocks noGrp="1"/>
          </p:cNvSpPr>
          <p:nvPr>
            <p:ph type="sldNum" sz="quarter" idx="11"/>
          </p:nvPr>
        </p:nvSpPr>
        <p:spPr/>
        <p:txBody>
          <a:bodyPr rtlCol="0"/>
          <a:lstStyle/>
          <a:p>
            <a:fld id="{2193FC13-E56B-4B71-86FC-37296A98AE7F}"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14547A07-5EFF-4308-B293-35AC18D650F5}" type="datetimeFigureOut">
              <a:rPr lang="en-US" smtClean="0"/>
              <a:t>1/3/2013</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2193FC13-E56B-4B71-86FC-37296A98AE7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547A07-5EFF-4308-B293-35AC18D650F5}" type="datetimeFigureOut">
              <a:rPr lang="en-US" smtClean="0"/>
              <a:t>1/3/2013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93FC13-E56B-4B71-86FC-37296A98AE7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4547A07-5EFF-4308-B293-35AC18D650F5}" type="datetimeFigureOut">
              <a:rPr lang="en-US" smtClean="0"/>
              <a:t>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93FC13-E56B-4B71-86FC-37296A98AE7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4547A07-5EFF-4308-B293-35AC18D650F5}" type="datetimeFigureOut">
              <a:rPr lang="en-US" smtClean="0"/>
              <a:t>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93FC13-E56B-4B71-86FC-37296A98AE7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14547A07-5EFF-4308-B293-35AC18D650F5}" type="datetimeFigureOut">
              <a:rPr lang="en-US" smtClean="0"/>
              <a:t>1/3/2013</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2193FC13-E56B-4B71-86FC-37296A98AE7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Victorian Era (1837-1901)</a:t>
            </a:r>
            <a:endParaRPr lang="en-US" dirty="0"/>
          </a:p>
        </p:txBody>
      </p:sp>
      <p:sp>
        <p:nvSpPr>
          <p:cNvPr id="3" name="Subtitle 2"/>
          <p:cNvSpPr>
            <a:spLocks noGrp="1"/>
          </p:cNvSpPr>
          <p:nvPr>
            <p:ph type="subTitle" idx="1"/>
          </p:nvPr>
        </p:nvSpPr>
        <p:spPr/>
        <p:txBody>
          <a:bodyPr/>
          <a:lstStyle/>
          <a:p>
            <a:r>
              <a:rPr lang="en-US" dirty="0" smtClean="0"/>
              <a:t>AP English Lit. &amp; Comp.</a:t>
            </a:r>
            <a:endParaRPr lang="en-US" dirty="0"/>
          </a:p>
        </p:txBody>
      </p:sp>
    </p:spTree>
    <p:extLst>
      <p:ext uri="{BB962C8B-B14F-4D97-AF65-F5344CB8AC3E}">
        <p14:creationId xmlns:p14="http://schemas.microsoft.com/office/powerpoint/2010/main" val="36923150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Mid-Victorian Era</a:t>
            </a:r>
            <a:endParaRPr lang="en-US" dirty="0"/>
          </a:p>
        </p:txBody>
      </p:sp>
      <p:sp>
        <p:nvSpPr>
          <p:cNvPr id="3" name="Content Placeholder 2"/>
          <p:cNvSpPr>
            <a:spLocks noGrp="1"/>
          </p:cNvSpPr>
          <p:nvPr>
            <p:ph idx="1"/>
          </p:nvPr>
        </p:nvSpPr>
        <p:spPr/>
        <p:txBody>
          <a:bodyPr/>
          <a:lstStyle/>
          <a:p>
            <a:r>
              <a:rPr lang="en-US" dirty="0" smtClean="0"/>
              <a:t>From 1851-1870</a:t>
            </a:r>
          </a:p>
          <a:p>
            <a:r>
              <a:rPr lang="en-US" dirty="0" smtClean="0"/>
              <a:t>This was a prosperous time, during which</a:t>
            </a:r>
          </a:p>
          <a:p>
            <a:pPr lvl="1"/>
            <a:r>
              <a:rPr lang="en-US" dirty="0" smtClean="0"/>
              <a:t>Living standards improved</a:t>
            </a:r>
          </a:p>
          <a:p>
            <a:pPr lvl="1"/>
            <a:r>
              <a:rPr lang="en-US" dirty="0" smtClean="0"/>
              <a:t>Britain’s economic power continued to increase</a:t>
            </a:r>
          </a:p>
          <a:p>
            <a:pPr lvl="1"/>
            <a:r>
              <a:rPr lang="en-US" dirty="0" smtClean="0"/>
              <a:t>The nation’s population grew by nearly 5 million</a:t>
            </a:r>
          </a:p>
          <a:p>
            <a:pPr lvl="1"/>
            <a:r>
              <a:rPr lang="en-US" dirty="0" smtClean="0"/>
              <a:t>The middle class expanded and became more powerful politically</a:t>
            </a:r>
            <a:endParaRPr lang="en-US" dirty="0"/>
          </a:p>
        </p:txBody>
      </p:sp>
    </p:spTree>
    <p:extLst>
      <p:ext uri="{BB962C8B-B14F-4D97-AF65-F5344CB8AC3E}">
        <p14:creationId xmlns:p14="http://schemas.microsoft.com/office/powerpoint/2010/main" val="35400696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Late Victorian Era</a:t>
            </a:r>
            <a:endParaRPr lang="en-US" dirty="0"/>
          </a:p>
        </p:txBody>
      </p:sp>
      <p:sp>
        <p:nvSpPr>
          <p:cNvPr id="3" name="Content Placeholder 2"/>
          <p:cNvSpPr>
            <a:spLocks noGrp="1"/>
          </p:cNvSpPr>
          <p:nvPr>
            <p:ph idx="1"/>
          </p:nvPr>
        </p:nvSpPr>
        <p:spPr/>
        <p:txBody>
          <a:bodyPr/>
          <a:lstStyle/>
          <a:p>
            <a:r>
              <a:rPr lang="en-US" dirty="0" smtClean="0"/>
              <a:t>From 1870-1901</a:t>
            </a:r>
          </a:p>
          <a:p>
            <a:r>
              <a:rPr lang="en-US" dirty="0" smtClean="0"/>
              <a:t>Time of many reforms:</a:t>
            </a:r>
          </a:p>
          <a:p>
            <a:pPr lvl="1"/>
            <a:r>
              <a:rPr lang="en-US" dirty="0" smtClean="0"/>
              <a:t>Trade unions legalized</a:t>
            </a:r>
          </a:p>
          <a:p>
            <a:pPr lvl="1"/>
            <a:r>
              <a:rPr lang="en-US" dirty="0" smtClean="0"/>
              <a:t>National education system established</a:t>
            </a:r>
          </a:p>
          <a:p>
            <a:pPr lvl="1"/>
            <a:r>
              <a:rPr lang="en-US" dirty="0" smtClean="0"/>
              <a:t>Voting rights expanded (though not yet to women)</a:t>
            </a:r>
            <a:endParaRPr lang="en-US" dirty="0"/>
          </a:p>
          <a:p>
            <a:r>
              <a:rPr lang="en-US" dirty="0" smtClean="0"/>
              <a:t>Britain remained powerful, but Germany and the United States were becoming strong competitors.</a:t>
            </a:r>
          </a:p>
        </p:txBody>
      </p:sp>
    </p:spTree>
    <p:extLst>
      <p:ext uri="{BB962C8B-B14F-4D97-AF65-F5344CB8AC3E}">
        <p14:creationId xmlns:p14="http://schemas.microsoft.com/office/powerpoint/2010/main" val="37266595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Victorian Society</a:t>
            </a:r>
            <a:endParaRPr lang="en-US" dirty="0"/>
          </a:p>
        </p:txBody>
      </p:sp>
      <p:sp>
        <p:nvSpPr>
          <p:cNvPr id="3" name="Content Placeholder 2"/>
          <p:cNvSpPr>
            <a:spLocks noGrp="1"/>
          </p:cNvSpPr>
          <p:nvPr>
            <p:ph idx="1"/>
          </p:nvPr>
        </p:nvSpPr>
        <p:spPr/>
        <p:txBody>
          <a:bodyPr/>
          <a:lstStyle/>
          <a:p>
            <a:r>
              <a:rPr lang="en-US" dirty="0"/>
              <a:t>The Victorian emphasis on social and economic progress meant that many Victorians focused on the future. </a:t>
            </a:r>
            <a:endParaRPr lang="en-US" dirty="0" smtClean="0"/>
          </a:p>
          <a:p>
            <a:r>
              <a:rPr lang="en-US" dirty="0" smtClean="0"/>
              <a:t>Through </a:t>
            </a:r>
            <a:r>
              <a:rPr lang="en-US" dirty="0"/>
              <a:t>the entire era, people debated such social issues as education and economic </a:t>
            </a:r>
            <a:r>
              <a:rPr lang="en-US" dirty="0" smtClean="0"/>
              <a:t>policy.</a:t>
            </a:r>
          </a:p>
          <a:p>
            <a:r>
              <a:rPr lang="en-US" dirty="0" smtClean="0"/>
              <a:t>There </a:t>
            </a:r>
            <a:r>
              <a:rPr lang="en-US" dirty="0"/>
              <a:t>was also rising concern about the place of </a:t>
            </a:r>
            <a:r>
              <a:rPr lang="en-US" dirty="0" smtClean="0"/>
              <a:t>the </a:t>
            </a:r>
            <a:r>
              <a:rPr lang="en-US" dirty="0"/>
              <a:t>working </a:t>
            </a:r>
            <a:r>
              <a:rPr lang="en-US" dirty="0" smtClean="0"/>
              <a:t>class and women in </a:t>
            </a:r>
            <a:r>
              <a:rPr lang="en-US" dirty="0"/>
              <a:t>society.</a:t>
            </a:r>
          </a:p>
        </p:txBody>
      </p:sp>
    </p:spTree>
    <p:extLst>
      <p:ext uri="{BB962C8B-B14F-4D97-AF65-F5344CB8AC3E}">
        <p14:creationId xmlns:p14="http://schemas.microsoft.com/office/powerpoint/2010/main" val="17063358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a:t>
            </a:r>
            <a:endParaRPr lang="en-US" dirty="0"/>
          </a:p>
        </p:txBody>
      </p:sp>
      <p:sp>
        <p:nvSpPr>
          <p:cNvPr id="3" name="Content Placeholder 2"/>
          <p:cNvSpPr>
            <a:spLocks noGrp="1"/>
          </p:cNvSpPr>
          <p:nvPr>
            <p:ph idx="1"/>
          </p:nvPr>
        </p:nvSpPr>
        <p:spPr/>
        <p:txBody>
          <a:bodyPr>
            <a:normAutofit fontScale="92500" lnSpcReduction="20000"/>
          </a:bodyPr>
          <a:lstStyle/>
          <a:p>
            <a:r>
              <a:rPr lang="en-US" dirty="0"/>
              <a:t>A</a:t>
            </a:r>
            <a:r>
              <a:rPr lang="en-US" dirty="0" smtClean="0"/>
              <a:t>n </a:t>
            </a:r>
            <a:r>
              <a:rPr lang="en-US" dirty="0"/>
              <a:t>important concept for understanding the Victorian era is </a:t>
            </a:r>
            <a:r>
              <a:rPr lang="en-US" b="1" dirty="0"/>
              <a:t>class</a:t>
            </a:r>
            <a:r>
              <a:rPr lang="en-US" dirty="0"/>
              <a:t>. </a:t>
            </a:r>
            <a:r>
              <a:rPr lang="en-US" dirty="0" smtClean="0"/>
              <a:t>Class </a:t>
            </a:r>
            <a:r>
              <a:rPr lang="en-US" dirty="0"/>
              <a:t>refers to economic position in society. </a:t>
            </a:r>
            <a:endParaRPr lang="en-US" dirty="0" smtClean="0"/>
          </a:p>
          <a:p>
            <a:pPr lvl="1"/>
            <a:r>
              <a:rPr lang="en-US" dirty="0" smtClean="0"/>
              <a:t>In </a:t>
            </a:r>
            <a:r>
              <a:rPr lang="en-US" dirty="0"/>
              <a:t>this period, people began to question Britain's age or class structure: </a:t>
            </a:r>
            <a:endParaRPr lang="en-US" dirty="0" smtClean="0"/>
          </a:p>
          <a:p>
            <a:pPr lvl="2"/>
            <a:r>
              <a:rPr lang="en-US" dirty="0"/>
              <a:t>T</a:t>
            </a:r>
            <a:r>
              <a:rPr lang="en-US" dirty="0" smtClean="0"/>
              <a:t>he aristocracy </a:t>
            </a:r>
          </a:p>
          <a:p>
            <a:pPr lvl="2"/>
            <a:r>
              <a:rPr lang="en-US" dirty="0"/>
              <a:t>T</a:t>
            </a:r>
            <a:r>
              <a:rPr lang="en-US" dirty="0" smtClean="0"/>
              <a:t>he </a:t>
            </a:r>
            <a:r>
              <a:rPr lang="en-US" dirty="0"/>
              <a:t>middle </a:t>
            </a:r>
            <a:r>
              <a:rPr lang="en-US" dirty="0" smtClean="0"/>
              <a:t>class</a:t>
            </a:r>
          </a:p>
          <a:p>
            <a:pPr lvl="2"/>
            <a:r>
              <a:rPr lang="en-US" dirty="0"/>
              <a:t>T</a:t>
            </a:r>
            <a:r>
              <a:rPr lang="en-US" dirty="0" smtClean="0"/>
              <a:t>he </a:t>
            </a:r>
            <a:r>
              <a:rPr lang="en-US" dirty="0"/>
              <a:t>working </a:t>
            </a:r>
            <a:r>
              <a:rPr lang="en-US" dirty="0" smtClean="0"/>
              <a:t>class</a:t>
            </a:r>
          </a:p>
          <a:p>
            <a:r>
              <a:rPr lang="en-US" dirty="0" smtClean="0"/>
              <a:t>Opportunities </a:t>
            </a:r>
            <a:r>
              <a:rPr lang="en-US" dirty="0"/>
              <a:t>in industry and trade made the middle class more powerful. Laborers in the newly built factories in Northern England gave rise to a new class–the urban working class</a:t>
            </a:r>
            <a:r>
              <a:rPr lang="en-US" dirty="0" smtClean="0"/>
              <a:t>.</a:t>
            </a:r>
            <a:endParaRPr lang="en-US" dirty="0"/>
          </a:p>
        </p:txBody>
      </p:sp>
    </p:spTree>
    <p:extLst>
      <p:ext uri="{BB962C8B-B14F-4D97-AF65-F5344CB8AC3E}">
        <p14:creationId xmlns:p14="http://schemas.microsoft.com/office/powerpoint/2010/main" val="35073785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Imperialism</a:t>
            </a:r>
            <a:endParaRPr lang="en-US" dirty="0"/>
          </a:p>
        </p:txBody>
      </p:sp>
      <p:sp>
        <p:nvSpPr>
          <p:cNvPr id="3" name="Content Placeholder 2"/>
          <p:cNvSpPr>
            <a:spLocks noGrp="1"/>
          </p:cNvSpPr>
          <p:nvPr>
            <p:ph idx="1"/>
          </p:nvPr>
        </p:nvSpPr>
        <p:spPr/>
        <p:txBody>
          <a:bodyPr/>
          <a:lstStyle/>
          <a:p>
            <a:r>
              <a:rPr lang="en-US" dirty="0"/>
              <a:t>The industrial revolution created a need for raw materials that couldn't be found at home. </a:t>
            </a:r>
            <a:endParaRPr lang="en-US" dirty="0" smtClean="0"/>
          </a:p>
          <a:p>
            <a:r>
              <a:rPr lang="en-US" dirty="0" smtClean="0"/>
              <a:t>Britain </a:t>
            </a:r>
            <a:r>
              <a:rPr lang="en-US" dirty="0"/>
              <a:t>began to import these materials from all over the world for use in its factories. </a:t>
            </a:r>
            <a:endParaRPr lang="en-US" dirty="0" smtClean="0"/>
          </a:p>
          <a:p>
            <a:r>
              <a:rPr lang="en-US" dirty="0" smtClean="0"/>
              <a:t>The </a:t>
            </a:r>
            <a:r>
              <a:rPr lang="en-US" dirty="0"/>
              <a:t>need to import materials, and the need to develop new markets for British goods, led to the expansion of the British empire into such areas as Africa, southeast Asia, and India. </a:t>
            </a:r>
            <a:endParaRPr lang="en-US" dirty="0" smtClean="0"/>
          </a:p>
          <a:p>
            <a:r>
              <a:rPr lang="en-US" dirty="0" smtClean="0"/>
              <a:t>This </a:t>
            </a:r>
            <a:r>
              <a:rPr lang="en-US" dirty="0"/>
              <a:t>expansion was called </a:t>
            </a:r>
            <a:r>
              <a:rPr lang="en-US" b="1" dirty="0"/>
              <a:t>imperialism.</a:t>
            </a:r>
            <a:endParaRPr lang="en-US" dirty="0"/>
          </a:p>
        </p:txBody>
      </p:sp>
    </p:spTree>
    <p:extLst>
      <p:ext uri="{BB962C8B-B14F-4D97-AF65-F5344CB8AC3E}">
        <p14:creationId xmlns:p14="http://schemas.microsoft.com/office/powerpoint/2010/main" val="6320376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Science</a:t>
            </a:r>
            <a:endParaRPr lang="en-US" dirty="0"/>
          </a:p>
        </p:txBody>
      </p:sp>
      <p:sp>
        <p:nvSpPr>
          <p:cNvPr id="3" name="Content Placeholder 2"/>
          <p:cNvSpPr>
            <a:spLocks noGrp="1"/>
          </p:cNvSpPr>
          <p:nvPr>
            <p:ph idx="1"/>
          </p:nvPr>
        </p:nvSpPr>
        <p:spPr/>
        <p:txBody>
          <a:bodyPr/>
          <a:lstStyle/>
          <a:p>
            <a:r>
              <a:rPr lang="en-US" dirty="0"/>
              <a:t>The sciences also became very important during the Victorian era. </a:t>
            </a:r>
            <a:endParaRPr lang="en-US" dirty="0" smtClean="0"/>
          </a:p>
          <a:p>
            <a:r>
              <a:rPr lang="en-US" dirty="0" smtClean="0"/>
              <a:t>Scientific </a:t>
            </a:r>
            <a:r>
              <a:rPr lang="en-US" dirty="0"/>
              <a:t>writers, such as Charles Darwin, became very influential. </a:t>
            </a:r>
            <a:endParaRPr lang="en-US" dirty="0" smtClean="0"/>
          </a:p>
          <a:p>
            <a:r>
              <a:rPr lang="en-US" dirty="0" smtClean="0"/>
              <a:t>Darwin's </a:t>
            </a:r>
            <a:r>
              <a:rPr lang="en-US" dirty="0"/>
              <a:t>theory of evolution caused many Victorians to question their understanding of the world.</a:t>
            </a:r>
          </a:p>
          <a:p>
            <a:endParaRPr lang="en-US" dirty="0"/>
          </a:p>
        </p:txBody>
      </p:sp>
    </p:spTree>
    <p:extLst>
      <p:ext uri="{BB962C8B-B14F-4D97-AF65-F5344CB8AC3E}">
        <p14:creationId xmlns:p14="http://schemas.microsoft.com/office/powerpoint/2010/main" val="36675412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Responding to Change</a:t>
            </a:r>
            <a:endParaRPr lang="en-US" dirty="0"/>
          </a:p>
        </p:txBody>
      </p:sp>
      <p:sp>
        <p:nvSpPr>
          <p:cNvPr id="3" name="Content Placeholder 2"/>
          <p:cNvSpPr>
            <a:spLocks noGrp="1"/>
          </p:cNvSpPr>
          <p:nvPr>
            <p:ph idx="1"/>
          </p:nvPr>
        </p:nvSpPr>
        <p:spPr/>
        <p:txBody>
          <a:bodyPr/>
          <a:lstStyle/>
          <a:p>
            <a:r>
              <a:rPr lang="en-US" dirty="0" smtClean="0"/>
              <a:t>How did Victorian art and literature deal with the changes in society?</a:t>
            </a:r>
            <a:endParaRPr lang="en-US" dirty="0"/>
          </a:p>
        </p:txBody>
      </p:sp>
    </p:spTree>
    <p:extLst>
      <p:ext uri="{BB962C8B-B14F-4D97-AF65-F5344CB8AC3E}">
        <p14:creationId xmlns:p14="http://schemas.microsoft.com/office/powerpoint/2010/main" val="30073539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During </a:t>
            </a:r>
            <a:r>
              <a:rPr lang="en-US" dirty="0"/>
              <a:t>the Victorian era, artists didn't always react positively </a:t>
            </a:r>
            <a:r>
              <a:rPr lang="en-US" dirty="0" smtClean="0"/>
              <a:t>to dramatic social changes.</a:t>
            </a:r>
          </a:p>
          <a:p>
            <a:pPr lvl="1"/>
            <a:r>
              <a:rPr lang="en-US" dirty="0" smtClean="0"/>
              <a:t>For </a:t>
            </a:r>
            <a:r>
              <a:rPr lang="en-US" dirty="0"/>
              <a:t>example, some artists turned away from modern society and instead recreated images from Britain's medieval past. </a:t>
            </a:r>
            <a:endParaRPr lang="en-US" dirty="0" smtClean="0"/>
          </a:p>
          <a:p>
            <a:pPr lvl="1"/>
            <a:r>
              <a:rPr lang="en-US" dirty="0" smtClean="0"/>
              <a:t>Later, </a:t>
            </a:r>
            <a:r>
              <a:rPr lang="en-US" dirty="0"/>
              <a:t>the "Art for Art's sake" movement argued that art should be encouraged for its own purpose. </a:t>
            </a:r>
            <a:endParaRPr lang="en-US" dirty="0" smtClean="0"/>
          </a:p>
          <a:p>
            <a:pPr lvl="1"/>
            <a:r>
              <a:rPr lang="en-US" dirty="0"/>
              <a:t>T</a:t>
            </a:r>
            <a:r>
              <a:rPr lang="en-US" dirty="0" smtClean="0"/>
              <a:t>he </a:t>
            </a:r>
            <a:r>
              <a:rPr lang="en-US" dirty="0"/>
              <a:t>arts and crafts movement, led by William Morris, emphasized the beauty of handcrafted objects. </a:t>
            </a:r>
            <a:endParaRPr lang="en-US" dirty="0" smtClean="0"/>
          </a:p>
          <a:p>
            <a:r>
              <a:rPr lang="en-US" dirty="0" smtClean="0"/>
              <a:t>These </a:t>
            </a:r>
            <a:r>
              <a:rPr lang="en-US" dirty="0"/>
              <a:t>movements were a reaction against the </a:t>
            </a:r>
            <a:r>
              <a:rPr lang="en-US" b="1" dirty="0"/>
              <a:t>industrialization</a:t>
            </a:r>
            <a:r>
              <a:rPr lang="en-US" dirty="0"/>
              <a:t> and </a:t>
            </a:r>
            <a:r>
              <a:rPr lang="en-US" b="1" dirty="0"/>
              <a:t>urbanization</a:t>
            </a:r>
            <a:r>
              <a:rPr lang="en-US" dirty="0"/>
              <a:t> of society.</a:t>
            </a:r>
          </a:p>
        </p:txBody>
      </p:sp>
    </p:spTree>
    <p:extLst>
      <p:ext uri="{BB962C8B-B14F-4D97-AF65-F5344CB8AC3E}">
        <p14:creationId xmlns:p14="http://schemas.microsoft.com/office/powerpoint/2010/main" val="21095135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Poetry</a:t>
            </a:r>
            <a:endParaRPr lang="en-US" dirty="0"/>
          </a:p>
        </p:txBody>
      </p:sp>
      <p:sp>
        <p:nvSpPr>
          <p:cNvPr id="3" name="Content Placeholder 2"/>
          <p:cNvSpPr>
            <a:spLocks noGrp="1"/>
          </p:cNvSpPr>
          <p:nvPr>
            <p:ph idx="1"/>
          </p:nvPr>
        </p:nvSpPr>
        <p:spPr/>
        <p:txBody>
          <a:bodyPr>
            <a:normAutofit/>
          </a:bodyPr>
          <a:lstStyle/>
          <a:p>
            <a:r>
              <a:rPr lang="en-US" dirty="0"/>
              <a:t>Poets also used their art to respond to the turbulent changes in Victorian society. </a:t>
            </a:r>
            <a:endParaRPr lang="en-US" dirty="0" smtClean="0"/>
          </a:p>
          <a:p>
            <a:r>
              <a:rPr lang="en-US" dirty="0" smtClean="0"/>
              <a:t>Three </a:t>
            </a:r>
            <a:r>
              <a:rPr lang="en-US" dirty="0"/>
              <a:t>of the major Victorian poets were </a:t>
            </a:r>
            <a:endParaRPr lang="en-US" dirty="0" smtClean="0"/>
          </a:p>
          <a:p>
            <a:pPr lvl="1"/>
            <a:r>
              <a:rPr lang="en-US" dirty="0" smtClean="0"/>
              <a:t>Alfred </a:t>
            </a:r>
            <a:r>
              <a:rPr lang="en-US" dirty="0"/>
              <a:t>Lord Tennyson, </a:t>
            </a:r>
            <a:endParaRPr lang="en-US" dirty="0" smtClean="0"/>
          </a:p>
          <a:p>
            <a:pPr lvl="1"/>
            <a:r>
              <a:rPr lang="en-US" dirty="0" smtClean="0"/>
              <a:t>Robert Browning </a:t>
            </a:r>
          </a:p>
          <a:p>
            <a:pPr lvl="1"/>
            <a:r>
              <a:rPr lang="en-US" dirty="0" smtClean="0"/>
              <a:t>Matthew Arnold </a:t>
            </a:r>
          </a:p>
          <a:p>
            <a:pPr lvl="2"/>
            <a:r>
              <a:rPr lang="en-US" dirty="0" smtClean="0"/>
              <a:t>All </a:t>
            </a:r>
            <a:r>
              <a:rPr lang="en-US" dirty="0"/>
              <a:t>three focused on problems of religious faith and social change. Arnold was an important social critic who argued that it was important for England to have a national culture and education system.</a:t>
            </a:r>
          </a:p>
        </p:txBody>
      </p:sp>
    </p:spTree>
    <p:extLst>
      <p:ext uri="{BB962C8B-B14F-4D97-AF65-F5344CB8AC3E}">
        <p14:creationId xmlns:p14="http://schemas.microsoft.com/office/powerpoint/2010/main" val="28869471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Drama</a:t>
            </a:r>
            <a:endParaRPr lang="en-US" dirty="0"/>
          </a:p>
        </p:txBody>
      </p:sp>
      <p:sp>
        <p:nvSpPr>
          <p:cNvPr id="3" name="Content Placeholder 2"/>
          <p:cNvSpPr>
            <a:spLocks noGrp="1"/>
          </p:cNvSpPr>
          <p:nvPr>
            <p:ph idx="1"/>
          </p:nvPr>
        </p:nvSpPr>
        <p:spPr/>
        <p:txBody>
          <a:bodyPr/>
          <a:lstStyle/>
          <a:p>
            <a:r>
              <a:rPr lang="en-US" dirty="0"/>
              <a:t>Social changes were also reflected in drama. </a:t>
            </a:r>
            <a:endParaRPr lang="en-US" dirty="0" smtClean="0"/>
          </a:p>
          <a:p>
            <a:r>
              <a:rPr lang="en-US" dirty="0" smtClean="0"/>
              <a:t>The </a:t>
            </a:r>
            <a:r>
              <a:rPr lang="en-US" dirty="0"/>
              <a:t>two most important dramatists of the Victorian period </a:t>
            </a:r>
            <a:r>
              <a:rPr lang="en-US" dirty="0" smtClean="0"/>
              <a:t>were: </a:t>
            </a:r>
          </a:p>
          <a:p>
            <a:pPr lvl="1"/>
            <a:r>
              <a:rPr lang="en-US" dirty="0" smtClean="0"/>
              <a:t>George </a:t>
            </a:r>
            <a:r>
              <a:rPr lang="en-US" dirty="0"/>
              <a:t>Bernard Shaw </a:t>
            </a:r>
            <a:endParaRPr lang="en-US" dirty="0" smtClean="0"/>
          </a:p>
          <a:p>
            <a:pPr lvl="1"/>
            <a:r>
              <a:rPr lang="en-US" dirty="0" smtClean="0"/>
              <a:t>Oscar Wilde</a:t>
            </a:r>
          </a:p>
          <a:p>
            <a:pPr lvl="2"/>
            <a:r>
              <a:rPr lang="en-US" dirty="0" smtClean="0"/>
              <a:t>Both </a:t>
            </a:r>
            <a:r>
              <a:rPr lang="en-US" dirty="0"/>
              <a:t>wrote plays criticizing the social structure and the class system. Wilde's plays used comedy and satire to expose the hypocrisy of fashionable society.</a:t>
            </a:r>
          </a:p>
        </p:txBody>
      </p:sp>
    </p:spTree>
    <p:extLst>
      <p:ext uri="{BB962C8B-B14F-4D97-AF65-F5344CB8AC3E}">
        <p14:creationId xmlns:p14="http://schemas.microsoft.com/office/powerpoint/2010/main" val="4266481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Victorian Britain</a:t>
            </a:r>
            <a:endParaRPr lang="en-US" dirty="0"/>
          </a:p>
        </p:txBody>
      </p:sp>
      <p:sp>
        <p:nvSpPr>
          <p:cNvPr id="3" name="Content Placeholder 2"/>
          <p:cNvSpPr>
            <a:spLocks noGrp="1"/>
          </p:cNvSpPr>
          <p:nvPr>
            <p:ph idx="1"/>
          </p:nvPr>
        </p:nvSpPr>
        <p:spPr/>
        <p:txBody>
          <a:bodyPr>
            <a:normAutofit/>
          </a:bodyPr>
          <a:lstStyle/>
          <a:p>
            <a:r>
              <a:rPr lang="en-US" dirty="0"/>
              <a:t>W</a:t>
            </a:r>
            <a:r>
              <a:rPr lang="en-US" dirty="0" smtClean="0"/>
              <a:t>hen you hear “the Victorian era,” what comes to mind?</a:t>
            </a:r>
          </a:p>
          <a:p>
            <a:pPr lvl="1"/>
            <a:r>
              <a:rPr lang="en-US" dirty="0" smtClean="0"/>
              <a:t>You might think of women in high-neck dresses, or the Queen of England.</a:t>
            </a:r>
          </a:p>
          <a:p>
            <a:pPr lvl="1"/>
            <a:r>
              <a:rPr lang="en-US" dirty="0" smtClean="0"/>
              <a:t>During the Victorian era Britain was economically and culturally the world’s most powerful nation.</a:t>
            </a:r>
          </a:p>
          <a:p>
            <a:pPr lvl="1"/>
            <a:r>
              <a:rPr lang="en-US" dirty="0" smtClean="0"/>
              <a:t>You might think of this period in British history as traditional, conservative, or even repressive.</a:t>
            </a:r>
          </a:p>
        </p:txBody>
      </p:sp>
    </p:spTree>
    <p:extLst>
      <p:ext uri="{BB962C8B-B14F-4D97-AF65-F5344CB8AC3E}">
        <p14:creationId xmlns:p14="http://schemas.microsoft.com/office/powerpoint/2010/main" val="10746506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Novels</a:t>
            </a:r>
            <a:endParaRPr lang="en-US" dirty="0"/>
          </a:p>
        </p:txBody>
      </p:sp>
      <p:sp>
        <p:nvSpPr>
          <p:cNvPr id="3" name="Content Placeholder 2"/>
          <p:cNvSpPr>
            <a:spLocks noGrp="1"/>
          </p:cNvSpPr>
          <p:nvPr>
            <p:ph idx="1"/>
          </p:nvPr>
        </p:nvSpPr>
        <p:spPr/>
        <p:txBody>
          <a:bodyPr>
            <a:normAutofit/>
          </a:bodyPr>
          <a:lstStyle/>
          <a:p>
            <a:r>
              <a:rPr lang="en-US" dirty="0"/>
              <a:t>Reforms in education led to a more literate population and an increased demand for fiction. </a:t>
            </a:r>
            <a:endParaRPr lang="en-US" dirty="0" smtClean="0"/>
          </a:p>
          <a:p>
            <a:r>
              <a:rPr lang="en-US" dirty="0" smtClean="0"/>
              <a:t>The </a:t>
            </a:r>
            <a:r>
              <a:rPr lang="en-US" dirty="0"/>
              <a:t>novel was the major literary form of the period, and hundreds of novelists published works for the growing population of readers</a:t>
            </a:r>
            <a:r>
              <a:rPr lang="en-US" dirty="0" smtClean="0"/>
              <a:t>.</a:t>
            </a:r>
            <a:endParaRPr lang="en-US" dirty="0"/>
          </a:p>
        </p:txBody>
      </p:sp>
    </p:spTree>
    <p:extLst>
      <p:ext uri="{BB962C8B-B14F-4D97-AF65-F5344CB8AC3E}">
        <p14:creationId xmlns:p14="http://schemas.microsoft.com/office/powerpoint/2010/main" val="32260274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Novels</a:t>
            </a:r>
            <a:endParaRPr lang="en-US" dirty="0"/>
          </a:p>
        </p:txBody>
      </p:sp>
      <p:sp>
        <p:nvSpPr>
          <p:cNvPr id="3" name="Content Placeholder 2"/>
          <p:cNvSpPr>
            <a:spLocks noGrp="1"/>
          </p:cNvSpPr>
          <p:nvPr>
            <p:ph idx="1"/>
          </p:nvPr>
        </p:nvSpPr>
        <p:spPr/>
        <p:txBody>
          <a:bodyPr>
            <a:normAutofit fontScale="92500" lnSpcReduction="20000"/>
          </a:bodyPr>
          <a:lstStyle/>
          <a:p>
            <a:r>
              <a:rPr lang="en-US" dirty="0"/>
              <a:t>Victorian novels however, weren't read in the same way novels are read today. At that time, novels were distributed in a series of cheap, monthly installments known as </a:t>
            </a:r>
            <a:r>
              <a:rPr lang="en-US" b="1" dirty="0"/>
              <a:t>serial </a:t>
            </a:r>
            <a:r>
              <a:rPr lang="en-US" b="1" dirty="0" smtClean="0"/>
              <a:t>publications.</a:t>
            </a:r>
            <a:endParaRPr lang="en-US" dirty="0" smtClean="0"/>
          </a:p>
          <a:p>
            <a:r>
              <a:rPr lang="en-US" dirty="0" smtClean="0"/>
              <a:t>Writers </a:t>
            </a:r>
            <a:r>
              <a:rPr lang="en-US" dirty="0"/>
              <a:t>often used elements of suspense, </a:t>
            </a:r>
            <a:r>
              <a:rPr lang="en-US" b="1" dirty="0"/>
              <a:t>melodrama</a:t>
            </a:r>
            <a:r>
              <a:rPr lang="en-US" dirty="0"/>
              <a:t>, and sensationalism to keep readers subscribing. </a:t>
            </a:r>
            <a:endParaRPr lang="en-US" dirty="0" smtClean="0"/>
          </a:p>
          <a:p>
            <a:r>
              <a:rPr lang="en-US" dirty="0" smtClean="0"/>
              <a:t>Many </a:t>
            </a:r>
            <a:r>
              <a:rPr lang="en-US" dirty="0"/>
              <a:t>Victorian novels also had sentimental happy endings that appealed to their readers. </a:t>
            </a:r>
            <a:endParaRPr lang="en-US" dirty="0" smtClean="0"/>
          </a:p>
          <a:p>
            <a:r>
              <a:rPr lang="en-US" dirty="0" smtClean="0"/>
              <a:t>Writers </a:t>
            </a:r>
            <a:r>
              <a:rPr lang="en-US" dirty="0"/>
              <a:t>who published their novels in serial installments include Charles Dickens, William Thackeray, and Thomas Hardy.</a:t>
            </a:r>
          </a:p>
          <a:p>
            <a:endParaRPr lang="en-US" dirty="0"/>
          </a:p>
        </p:txBody>
      </p:sp>
    </p:spTree>
    <p:extLst>
      <p:ext uri="{BB962C8B-B14F-4D97-AF65-F5344CB8AC3E}">
        <p14:creationId xmlns:p14="http://schemas.microsoft.com/office/powerpoint/2010/main" val="6047670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Novels</a:t>
            </a:r>
            <a:endParaRPr lang="en-US" dirty="0"/>
          </a:p>
        </p:txBody>
      </p:sp>
      <p:sp>
        <p:nvSpPr>
          <p:cNvPr id="3" name="Content Placeholder 2"/>
          <p:cNvSpPr>
            <a:spLocks noGrp="1"/>
          </p:cNvSpPr>
          <p:nvPr>
            <p:ph idx="1"/>
          </p:nvPr>
        </p:nvSpPr>
        <p:spPr/>
        <p:txBody>
          <a:bodyPr>
            <a:normAutofit fontScale="92500"/>
          </a:bodyPr>
          <a:lstStyle/>
          <a:p>
            <a:r>
              <a:rPr lang="en-US" dirty="0"/>
              <a:t>Victorian literature focused on the effect of social change on individuals and groups. </a:t>
            </a:r>
            <a:endParaRPr lang="en-US" dirty="0" smtClean="0"/>
          </a:p>
          <a:p>
            <a:r>
              <a:rPr lang="en-US" dirty="0" smtClean="0"/>
              <a:t>The </a:t>
            </a:r>
            <a:r>
              <a:rPr lang="en-US" dirty="0"/>
              <a:t>novel was the form that best dealt with social issues because of its </a:t>
            </a:r>
            <a:r>
              <a:rPr lang="en-US" b="1" dirty="0"/>
              <a:t>social realism.</a:t>
            </a:r>
            <a:r>
              <a:rPr lang="en-US" dirty="0"/>
              <a:t> </a:t>
            </a:r>
            <a:endParaRPr lang="en-US" dirty="0" smtClean="0"/>
          </a:p>
          <a:p>
            <a:pPr lvl="1"/>
            <a:r>
              <a:rPr lang="en-US" dirty="0" smtClean="0"/>
              <a:t>Social </a:t>
            </a:r>
            <a:r>
              <a:rPr lang="en-US" dirty="0"/>
              <a:t>realism describes the details of everyday life and offers a realistic account of human interactions. </a:t>
            </a:r>
            <a:endParaRPr lang="en-US" dirty="0" smtClean="0"/>
          </a:p>
          <a:p>
            <a:r>
              <a:rPr lang="en-US" dirty="0" smtClean="0"/>
              <a:t>Because </a:t>
            </a:r>
            <a:r>
              <a:rPr lang="en-US" dirty="0"/>
              <a:t>of their length, novels could deal with all the varieties of social life and explore major issues. </a:t>
            </a:r>
            <a:endParaRPr lang="en-US" dirty="0" smtClean="0"/>
          </a:p>
          <a:p>
            <a:r>
              <a:rPr lang="en-US" dirty="0" smtClean="0"/>
              <a:t>For </a:t>
            </a:r>
            <a:r>
              <a:rPr lang="en-US" dirty="0"/>
              <a:t>example, the very popular "social problem" novel, focused on specific social issues.</a:t>
            </a:r>
          </a:p>
        </p:txBody>
      </p:sp>
    </p:spTree>
    <p:extLst>
      <p:ext uri="{BB962C8B-B14F-4D97-AF65-F5344CB8AC3E}">
        <p14:creationId xmlns:p14="http://schemas.microsoft.com/office/powerpoint/2010/main" val="40797521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Women in Literature</a:t>
            </a:r>
            <a:endParaRPr lang="en-US" dirty="0"/>
          </a:p>
        </p:txBody>
      </p:sp>
      <p:sp>
        <p:nvSpPr>
          <p:cNvPr id="3" name="Content Placeholder 2"/>
          <p:cNvSpPr>
            <a:spLocks noGrp="1"/>
          </p:cNvSpPr>
          <p:nvPr>
            <p:ph idx="1"/>
          </p:nvPr>
        </p:nvSpPr>
        <p:spPr/>
        <p:txBody>
          <a:bodyPr/>
          <a:lstStyle/>
          <a:p>
            <a:r>
              <a:rPr lang="en-US" dirty="0"/>
              <a:t>Women participated in literary and social life as both authors and readers of fiction. </a:t>
            </a:r>
            <a:endParaRPr lang="en-US" dirty="0" smtClean="0"/>
          </a:p>
          <a:p>
            <a:r>
              <a:rPr lang="en-US" dirty="0" smtClean="0"/>
              <a:t>Because </a:t>
            </a:r>
            <a:r>
              <a:rPr lang="en-US" dirty="0"/>
              <a:t>middle class women often had leisure time to read novels, some books were published specifically for female readers. </a:t>
            </a:r>
            <a:endParaRPr lang="en-US" dirty="0" smtClean="0"/>
          </a:p>
          <a:p>
            <a:r>
              <a:rPr lang="en-US" dirty="0" smtClean="0"/>
              <a:t>As </a:t>
            </a:r>
            <a:r>
              <a:rPr lang="en-US" dirty="0"/>
              <a:t>the Victorian era progressed, many women began to break from traditional roles. This shift is reflected in the literature about women.</a:t>
            </a:r>
          </a:p>
          <a:p>
            <a:endParaRPr lang="en-US" dirty="0"/>
          </a:p>
        </p:txBody>
      </p:sp>
    </p:spTree>
    <p:extLst>
      <p:ext uri="{BB962C8B-B14F-4D97-AF65-F5344CB8AC3E}">
        <p14:creationId xmlns:p14="http://schemas.microsoft.com/office/powerpoint/2010/main" val="30744782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Victorian Novelists</a:t>
            </a:r>
            <a:endParaRPr lang="en-US" dirty="0"/>
          </a:p>
        </p:txBody>
      </p:sp>
      <p:sp>
        <p:nvSpPr>
          <p:cNvPr id="3" name="Content Placeholder 2"/>
          <p:cNvSpPr>
            <a:spLocks noGrp="1"/>
          </p:cNvSpPr>
          <p:nvPr>
            <p:ph idx="1"/>
          </p:nvPr>
        </p:nvSpPr>
        <p:spPr/>
        <p:txBody>
          <a:bodyPr>
            <a:normAutofit/>
          </a:bodyPr>
          <a:lstStyle/>
          <a:p>
            <a:r>
              <a:rPr lang="en-US" dirty="0"/>
              <a:t>Charles </a:t>
            </a:r>
            <a:r>
              <a:rPr lang="en-US" dirty="0" smtClean="0"/>
              <a:t>Dickens</a:t>
            </a:r>
          </a:p>
          <a:p>
            <a:pPr lvl="1"/>
            <a:r>
              <a:rPr lang="en-US" dirty="0"/>
              <a:t>P</a:t>
            </a:r>
            <a:r>
              <a:rPr lang="en-US" dirty="0" smtClean="0"/>
              <a:t>ublished from 1836 until </a:t>
            </a:r>
            <a:r>
              <a:rPr lang="en-US" dirty="0"/>
              <a:t>his death in 1870. </a:t>
            </a:r>
          </a:p>
          <a:p>
            <a:pPr lvl="1"/>
            <a:r>
              <a:rPr lang="en-US" dirty="0" smtClean="0"/>
              <a:t>His </a:t>
            </a:r>
            <a:r>
              <a:rPr lang="en-US" dirty="0"/>
              <a:t>novels combined realism with comedy, caricature, and social criticism.</a:t>
            </a:r>
          </a:p>
          <a:p>
            <a:pPr lvl="1"/>
            <a:r>
              <a:rPr lang="en-US" dirty="0"/>
              <a:t>Dickens wrote </a:t>
            </a:r>
            <a:r>
              <a:rPr lang="en-US" dirty="0" smtClean="0"/>
              <a:t>about </a:t>
            </a:r>
            <a:r>
              <a:rPr lang="en-US" dirty="0"/>
              <a:t>all levels of society and is known for writing about London life from many perspectives. </a:t>
            </a:r>
            <a:endParaRPr lang="en-US" dirty="0" smtClean="0"/>
          </a:p>
          <a:p>
            <a:pPr lvl="1"/>
            <a:r>
              <a:rPr lang="en-US" dirty="0" smtClean="0"/>
              <a:t>He </a:t>
            </a:r>
            <a:r>
              <a:rPr lang="en-US" dirty="0"/>
              <a:t>criticized many of Britain's social institutions and often focused specifically on the treatment of the poor</a:t>
            </a:r>
            <a:r>
              <a:rPr lang="en-US" dirty="0" smtClean="0"/>
              <a:t>.</a:t>
            </a:r>
            <a:endParaRPr lang="en-US" dirty="0"/>
          </a:p>
        </p:txBody>
      </p:sp>
    </p:spTree>
    <p:extLst>
      <p:ext uri="{BB962C8B-B14F-4D97-AF65-F5344CB8AC3E}">
        <p14:creationId xmlns:p14="http://schemas.microsoft.com/office/powerpoint/2010/main" val="23437959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Victorian Novelists</a:t>
            </a:r>
            <a:endParaRPr lang="en-US" dirty="0"/>
          </a:p>
        </p:txBody>
      </p:sp>
      <p:sp>
        <p:nvSpPr>
          <p:cNvPr id="3" name="Content Placeholder 2"/>
          <p:cNvSpPr>
            <a:spLocks noGrp="1"/>
          </p:cNvSpPr>
          <p:nvPr>
            <p:ph idx="1"/>
          </p:nvPr>
        </p:nvSpPr>
        <p:spPr/>
        <p:txBody>
          <a:bodyPr>
            <a:normAutofit/>
          </a:bodyPr>
          <a:lstStyle/>
          <a:p>
            <a:r>
              <a:rPr lang="en-US" dirty="0"/>
              <a:t>The Bronte sisters were also key literary figures during this time. </a:t>
            </a:r>
            <a:endParaRPr lang="en-US" dirty="0" smtClean="0"/>
          </a:p>
          <a:p>
            <a:r>
              <a:rPr lang="en-US" dirty="0" smtClean="0"/>
              <a:t>Charlotte</a:t>
            </a:r>
            <a:r>
              <a:rPr lang="en-US" dirty="0"/>
              <a:t>, Emily, and Anne Bronte were three sisters from a family in rural England. </a:t>
            </a:r>
            <a:endParaRPr lang="en-US" dirty="0" smtClean="0"/>
          </a:p>
          <a:p>
            <a:r>
              <a:rPr lang="en-US" dirty="0" smtClean="0"/>
              <a:t>Most </a:t>
            </a:r>
            <a:r>
              <a:rPr lang="en-US" dirty="0"/>
              <a:t>of their novels are loosely based on their own experiences. </a:t>
            </a:r>
            <a:endParaRPr lang="en-US" dirty="0" smtClean="0"/>
          </a:p>
          <a:p>
            <a:r>
              <a:rPr lang="en-US" dirty="0" smtClean="0"/>
              <a:t>The </a:t>
            </a:r>
            <a:r>
              <a:rPr lang="en-US" dirty="0" err="1"/>
              <a:t>Brontes</a:t>
            </a:r>
            <a:r>
              <a:rPr lang="en-US" dirty="0"/>
              <a:t> are important for the insight they give into the lives of women of the Victorian era.</a:t>
            </a:r>
          </a:p>
        </p:txBody>
      </p:sp>
    </p:spTree>
    <p:extLst>
      <p:ext uri="{BB962C8B-B14F-4D97-AF65-F5344CB8AC3E}">
        <p14:creationId xmlns:p14="http://schemas.microsoft.com/office/powerpoint/2010/main" val="42776793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Bronte Sisters</a:t>
            </a:r>
            <a:endParaRPr lang="en-US" dirty="0"/>
          </a:p>
        </p:txBody>
      </p:sp>
      <p:sp>
        <p:nvSpPr>
          <p:cNvPr id="3" name="Content Placeholder 2"/>
          <p:cNvSpPr>
            <a:spLocks noGrp="1"/>
          </p:cNvSpPr>
          <p:nvPr>
            <p:ph idx="1"/>
          </p:nvPr>
        </p:nvSpPr>
        <p:spPr/>
        <p:txBody>
          <a:bodyPr>
            <a:normAutofit fontScale="92500" lnSpcReduction="10000"/>
          </a:bodyPr>
          <a:lstStyle/>
          <a:p>
            <a:r>
              <a:rPr lang="en-US" dirty="0"/>
              <a:t>In 1846, the three sisters published a book of poetry under the male "pen names" of the Bell Brothers–</a:t>
            </a:r>
            <a:r>
              <a:rPr lang="en-US" dirty="0" err="1"/>
              <a:t>Currer</a:t>
            </a:r>
            <a:r>
              <a:rPr lang="en-US" dirty="0"/>
              <a:t>, Ellis, and Acton Bell. </a:t>
            </a:r>
            <a:endParaRPr lang="en-US" dirty="0" smtClean="0"/>
          </a:p>
          <a:p>
            <a:pPr lvl="1"/>
            <a:r>
              <a:rPr lang="en-US" dirty="0" smtClean="0"/>
              <a:t>Women </a:t>
            </a:r>
            <a:r>
              <a:rPr lang="en-US" dirty="0"/>
              <a:t>authors often did this to protect their reputations, since writing wasn't considered a respectable occupation for a woman.</a:t>
            </a:r>
          </a:p>
          <a:p>
            <a:r>
              <a:rPr lang="en-US" dirty="0"/>
              <a:t>In 1847, each of the sisters published a novel, again under their Bell pen names. </a:t>
            </a:r>
            <a:endParaRPr lang="en-US" dirty="0" smtClean="0"/>
          </a:p>
          <a:p>
            <a:pPr lvl="1"/>
            <a:r>
              <a:rPr lang="en-US" dirty="0" smtClean="0"/>
              <a:t>Their </a:t>
            </a:r>
            <a:r>
              <a:rPr lang="en-US" dirty="0"/>
              <a:t>novels were influenced by Gothic elements from the Romantic period, as well as the realism of Victorian fiction.</a:t>
            </a:r>
          </a:p>
        </p:txBody>
      </p:sp>
    </p:spTree>
    <p:extLst>
      <p:ext uri="{BB962C8B-B14F-4D97-AF65-F5344CB8AC3E}">
        <p14:creationId xmlns:p14="http://schemas.microsoft.com/office/powerpoint/2010/main" val="18546698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Emily Bronte</a:t>
            </a:r>
            <a:endParaRPr lang="en-US" dirty="0"/>
          </a:p>
        </p:txBody>
      </p:sp>
      <p:sp>
        <p:nvSpPr>
          <p:cNvPr id="3" name="Content Placeholder 2"/>
          <p:cNvSpPr>
            <a:spLocks noGrp="1"/>
          </p:cNvSpPr>
          <p:nvPr>
            <p:ph idx="1"/>
          </p:nvPr>
        </p:nvSpPr>
        <p:spPr/>
        <p:txBody>
          <a:bodyPr/>
          <a:lstStyle/>
          <a:p>
            <a:r>
              <a:rPr lang="en-US" dirty="0"/>
              <a:t>Emily Bronte wrote poetry and novels. </a:t>
            </a:r>
            <a:endParaRPr lang="en-US" dirty="0" smtClean="0"/>
          </a:p>
          <a:p>
            <a:r>
              <a:rPr lang="en-US" i="1" dirty="0" smtClean="0"/>
              <a:t>Wuthering </a:t>
            </a:r>
            <a:r>
              <a:rPr lang="en-US" i="1" dirty="0"/>
              <a:t>Heights</a:t>
            </a:r>
            <a:r>
              <a:rPr lang="en-US" dirty="0"/>
              <a:t> is famous for its energy and passion, as well as for its complicated narrative structure. It has elements of the </a:t>
            </a:r>
            <a:r>
              <a:rPr lang="en-US" b="1" dirty="0"/>
              <a:t>gothic</a:t>
            </a:r>
            <a:r>
              <a:rPr lang="en-US" dirty="0"/>
              <a:t> and supernatural, as well as of social commentary</a:t>
            </a:r>
            <a:r>
              <a:rPr lang="en-US" dirty="0" smtClean="0"/>
              <a:t>.</a:t>
            </a:r>
            <a:endParaRPr lang="en-US" dirty="0"/>
          </a:p>
        </p:txBody>
      </p:sp>
    </p:spTree>
    <p:extLst>
      <p:ext uri="{BB962C8B-B14F-4D97-AF65-F5344CB8AC3E}">
        <p14:creationId xmlns:p14="http://schemas.microsoft.com/office/powerpoint/2010/main" val="17374777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Anne Bronte</a:t>
            </a:r>
            <a:endParaRPr lang="en-US" dirty="0"/>
          </a:p>
        </p:txBody>
      </p:sp>
      <p:sp>
        <p:nvSpPr>
          <p:cNvPr id="3" name="Content Placeholder 2"/>
          <p:cNvSpPr>
            <a:spLocks noGrp="1"/>
          </p:cNvSpPr>
          <p:nvPr>
            <p:ph idx="1"/>
          </p:nvPr>
        </p:nvSpPr>
        <p:spPr/>
        <p:txBody>
          <a:bodyPr/>
          <a:lstStyle/>
          <a:p>
            <a:r>
              <a:rPr lang="en-US" dirty="0"/>
              <a:t>Anne Bronte, the youngest sister, published two novels. </a:t>
            </a:r>
            <a:endParaRPr lang="en-US" dirty="0" smtClean="0"/>
          </a:p>
          <a:p>
            <a:r>
              <a:rPr lang="en-US" i="1" dirty="0" smtClean="0"/>
              <a:t>Agnes </a:t>
            </a:r>
            <a:r>
              <a:rPr lang="en-US" i="1" dirty="0"/>
              <a:t>Grey</a:t>
            </a:r>
            <a:r>
              <a:rPr lang="en-US" dirty="0"/>
              <a:t> drew on her experience as a </a:t>
            </a:r>
            <a:r>
              <a:rPr lang="en-US" dirty="0" smtClean="0"/>
              <a:t>governess</a:t>
            </a:r>
          </a:p>
          <a:p>
            <a:r>
              <a:rPr lang="en-US" dirty="0" smtClean="0"/>
              <a:t>The </a:t>
            </a:r>
            <a:r>
              <a:rPr lang="en-US" i="1" dirty="0"/>
              <a:t>Tenant of </a:t>
            </a:r>
            <a:r>
              <a:rPr lang="en-US" i="1" dirty="0" err="1"/>
              <a:t>Wildfell</a:t>
            </a:r>
            <a:r>
              <a:rPr lang="en-US" i="1" dirty="0"/>
              <a:t> Hall</a:t>
            </a:r>
            <a:r>
              <a:rPr lang="en-US" dirty="0"/>
              <a:t> describes an alcoholic's decline. </a:t>
            </a:r>
            <a:endParaRPr lang="en-US" dirty="0" smtClean="0"/>
          </a:p>
          <a:p>
            <a:r>
              <a:rPr lang="en-US" dirty="0" smtClean="0"/>
              <a:t>Her </a:t>
            </a:r>
            <a:r>
              <a:rPr lang="en-US" dirty="0"/>
              <a:t>novels are less read today than her sisters'.</a:t>
            </a:r>
          </a:p>
        </p:txBody>
      </p:sp>
    </p:spTree>
    <p:extLst>
      <p:ext uri="{BB962C8B-B14F-4D97-AF65-F5344CB8AC3E}">
        <p14:creationId xmlns:p14="http://schemas.microsoft.com/office/powerpoint/2010/main" val="35773790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Charlotte Bronte</a:t>
            </a:r>
            <a:endParaRPr lang="en-US" dirty="0"/>
          </a:p>
        </p:txBody>
      </p:sp>
      <p:sp>
        <p:nvSpPr>
          <p:cNvPr id="3" name="Content Placeholder 2"/>
          <p:cNvSpPr>
            <a:spLocks noGrp="1"/>
          </p:cNvSpPr>
          <p:nvPr>
            <p:ph idx="1"/>
          </p:nvPr>
        </p:nvSpPr>
        <p:spPr/>
        <p:txBody>
          <a:bodyPr>
            <a:normAutofit lnSpcReduction="10000"/>
          </a:bodyPr>
          <a:lstStyle/>
          <a:p>
            <a:r>
              <a:rPr lang="en-US" dirty="0"/>
              <a:t>Charlotte Bronte's first published novel, released in 1847, was </a:t>
            </a:r>
            <a:r>
              <a:rPr lang="en-US" i="1" dirty="0"/>
              <a:t>Jane Eyre. </a:t>
            </a:r>
            <a:endParaRPr lang="en-US" i="1" dirty="0" smtClean="0"/>
          </a:p>
          <a:p>
            <a:r>
              <a:rPr lang="en-US" i="1" dirty="0" smtClean="0"/>
              <a:t>Jane </a:t>
            </a:r>
            <a:r>
              <a:rPr lang="en-US" i="1" dirty="0"/>
              <a:t>Eyre</a:t>
            </a:r>
            <a:r>
              <a:rPr lang="en-US" dirty="0"/>
              <a:t> was very popular at the time and has since become a classic novel. </a:t>
            </a:r>
            <a:endParaRPr lang="en-US" dirty="0" smtClean="0"/>
          </a:p>
          <a:p>
            <a:r>
              <a:rPr lang="en-US" dirty="0" smtClean="0"/>
              <a:t>Charlotte's </a:t>
            </a:r>
            <a:r>
              <a:rPr lang="en-US" dirty="0"/>
              <a:t>life mirrored Jane Eyre's. She was sent to a school similar to the one in the novel and worked as a governess. </a:t>
            </a:r>
            <a:endParaRPr lang="en-US" dirty="0" smtClean="0"/>
          </a:p>
          <a:p>
            <a:r>
              <a:rPr lang="en-US" dirty="0" smtClean="0"/>
              <a:t>Charlotte </a:t>
            </a:r>
            <a:r>
              <a:rPr lang="en-US" dirty="0"/>
              <a:t>published two other novels while she was alive, </a:t>
            </a:r>
            <a:r>
              <a:rPr lang="en-US" i="1" dirty="0" err="1"/>
              <a:t>Vilette</a:t>
            </a:r>
            <a:r>
              <a:rPr lang="en-US" i="1" dirty="0"/>
              <a:t> </a:t>
            </a:r>
            <a:r>
              <a:rPr lang="en-US" dirty="0"/>
              <a:t>and</a:t>
            </a:r>
            <a:r>
              <a:rPr lang="en-US" i="1" dirty="0"/>
              <a:t> Shirley.</a:t>
            </a:r>
            <a:r>
              <a:rPr lang="en-US" dirty="0"/>
              <a:t> Her last novel, </a:t>
            </a:r>
            <a:r>
              <a:rPr lang="en-US" i="1" dirty="0"/>
              <a:t>The Professor</a:t>
            </a:r>
            <a:r>
              <a:rPr lang="en-US" dirty="0"/>
              <a:t>, was published after she died.</a:t>
            </a:r>
          </a:p>
        </p:txBody>
      </p:sp>
    </p:spTree>
    <p:extLst>
      <p:ext uri="{BB962C8B-B14F-4D97-AF65-F5344CB8AC3E}">
        <p14:creationId xmlns:p14="http://schemas.microsoft.com/office/powerpoint/2010/main" val="3291552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Victorian Britain</a:t>
            </a:r>
            <a:endParaRPr lang="en-US" dirty="0"/>
          </a:p>
        </p:txBody>
      </p:sp>
      <p:sp>
        <p:nvSpPr>
          <p:cNvPr id="3" name="Content Placeholder 2"/>
          <p:cNvSpPr>
            <a:spLocks noGrp="1"/>
          </p:cNvSpPr>
          <p:nvPr>
            <p:ph idx="1"/>
          </p:nvPr>
        </p:nvSpPr>
        <p:spPr/>
        <p:txBody>
          <a:bodyPr>
            <a:normAutofit/>
          </a:bodyPr>
          <a:lstStyle/>
          <a:p>
            <a:r>
              <a:rPr lang="en-US" dirty="0" smtClean="0"/>
              <a:t>Actually, this was a time of great CHANGE.</a:t>
            </a:r>
          </a:p>
          <a:p>
            <a:r>
              <a:rPr lang="en-US" dirty="0" smtClean="0"/>
              <a:t>Victorian people had many of the same social and economic concerns we have today.</a:t>
            </a:r>
            <a:endParaRPr lang="en-US" dirty="0"/>
          </a:p>
          <a:p>
            <a:r>
              <a:rPr lang="en-US" dirty="0" smtClean="0"/>
              <a:t>When reading Victorian literature, it is imperative to understand this period of change, and realize that Victorians were struggling to come to terms with the changes caused by social and technological upheaval.</a:t>
            </a:r>
            <a:endParaRPr lang="en-US" dirty="0"/>
          </a:p>
        </p:txBody>
      </p:sp>
    </p:spTree>
    <p:extLst>
      <p:ext uri="{BB962C8B-B14F-4D97-AF65-F5344CB8AC3E}">
        <p14:creationId xmlns:p14="http://schemas.microsoft.com/office/powerpoint/2010/main" val="19873863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This was a time of great change, and the literature of this period reflects the reaction that people had to this change.</a:t>
            </a:r>
          </a:p>
          <a:p>
            <a:pPr lvl="1"/>
            <a:r>
              <a:rPr lang="en-US" dirty="0" smtClean="0"/>
              <a:t>Industrialization, Urbanization, </a:t>
            </a:r>
            <a:r>
              <a:rPr lang="en-US" smtClean="0"/>
              <a:t>and Imperialism </a:t>
            </a:r>
            <a:endParaRPr lang="en-US" dirty="0" smtClean="0"/>
          </a:p>
          <a:p>
            <a:r>
              <a:rPr lang="en-US" dirty="0" smtClean="0"/>
              <a:t>Social changes became topics for Victorian literature</a:t>
            </a:r>
          </a:p>
          <a:p>
            <a:pPr lvl="1"/>
            <a:r>
              <a:rPr lang="en-US" dirty="0"/>
              <a:t>D</a:t>
            </a:r>
            <a:r>
              <a:rPr lang="en-US" dirty="0" smtClean="0"/>
              <a:t>ebates about education, economic policy, the place of women, </a:t>
            </a:r>
            <a:r>
              <a:rPr lang="en-US" dirty="0"/>
              <a:t>traditional class </a:t>
            </a:r>
            <a:r>
              <a:rPr lang="en-US" dirty="0" smtClean="0"/>
              <a:t>structure, and the plight of the working class.</a:t>
            </a:r>
          </a:p>
          <a:p>
            <a:endParaRPr lang="en-US" dirty="0" smtClean="0"/>
          </a:p>
          <a:p>
            <a:endParaRPr lang="en-US" dirty="0"/>
          </a:p>
        </p:txBody>
      </p:sp>
    </p:spTree>
    <p:extLst>
      <p:ext uri="{BB962C8B-B14F-4D97-AF65-F5344CB8AC3E}">
        <p14:creationId xmlns:p14="http://schemas.microsoft.com/office/powerpoint/2010/main" val="1465044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Context</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0366485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Victorian Basics</a:t>
            </a:r>
            <a:endParaRPr lang="en-US" dirty="0"/>
          </a:p>
        </p:txBody>
      </p:sp>
      <p:sp>
        <p:nvSpPr>
          <p:cNvPr id="3" name="Content Placeholder 2"/>
          <p:cNvSpPr>
            <a:spLocks noGrp="1"/>
          </p:cNvSpPr>
          <p:nvPr>
            <p:ph idx="1"/>
          </p:nvPr>
        </p:nvSpPr>
        <p:spPr/>
        <p:txBody>
          <a:bodyPr/>
          <a:lstStyle/>
          <a:p>
            <a:r>
              <a:rPr lang="en-US" dirty="0" smtClean="0"/>
              <a:t>Period between 1837-1901</a:t>
            </a:r>
          </a:p>
          <a:p>
            <a:r>
              <a:rPr lang="en-US" dirty="0" smtClean="0"/>
              <a:t>Queen Victoria ruled during that time.  She was popular and placed great importance on family life and public responsibility.</a:t>
            </a:r>
          </a:p>
          <a:p>
            <a:endParaRPr lang="en-US" dirty="0"/>
          </a:p>
        </p:txBody>
      </p:sp>
    </p:spTree>
    <p:extLst>
      <p:ext uri="{BB962C8B-B14F-4D97-AF65-F5344CB8AC3E}">
        <p14:creationId xmlns:p14="http://schemas.microsoft.com/office/powerpoint/2010/main" val="3190579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Victorian Era</a:t>
            </a:r>
            <a:endParaRPr lang="en-US" dirty="0"/>
          </a:p>
        </p:txBody>
      </p:sp>
      <p:sp>
        <p:nvSpPr>
          <p:cNvPr id="3" name="Content Placeholder 2"/>
          <p:cNvSpPr>
            <a:spLocks noGrp="1"/>
          </p:cNvSpPr>
          <p:nvPr>
            <p:ph idx="1"/>
          </p:nvPr>
        </p:nvSpPr>
        <p:spPr/>
        <p:txBody>
          <a:bodyPr/>
          <a:lstStyle/>
          <a:p>
            <a:r>
              <a:rPr lang="en-US" dirty="0" smtClean="0"/>
              <a:t>From 1837-1851</a:t>
            </a:r>
          </a:p>
          <a:p>
            <a:endParaRPr lang="en-US" dirty="0" smtClean="0"/>
          </a:p>
          <a:p>
            <a:r>
              <a:rPr lang="en-US" dirty="0" smtClean="0"/>
              <a:t>Time of enormous economic growth due to industrialization – the rise of factories and factory work.</a:t>
            </a:r>
          </a:p>
          <a:p>
            <a:endParaRPr lang="en-US" dirty="0" smtClean="0"/>
          </a:p>
          <a:p>
            <a:r>
              <a:rPr lang="en-US" dirty="0" smtClean="0"/>
              <a:t>The Industrial Revolution transformed Britain from an agricultural society to an industrial society.</a:t>
            </a:r>
          </a:p>
          <a:p>
            <a:pPr marL="109728" indent="0">
              <a:buNone/>
            </a:pPr>
            <a:endParaRPr lang="en-US" dirty="0"/>
          </a:p>
        </p:txBody>
      </p:sp>
    </p:spTree>
    <p:extLst>
      <p:ext uri="{BB962C8B-B14F-4D97-AF65-F5344CB8AC3E}">
        <p14:creationId xmlns:p14="http://schemas.microsoft.com/office/powerpoint/2010/main" val="1402169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Victorian Era</a:t>
            </a:r>
            <a:endParaRPr lang="en-US" dirty="0"/>
          </a:p>
        </p:txBody>
      </p:sp>
      <p:sp>
        <p:nvSpPr>
          <p:cNvPr id="3" name="Content Placeholder 2"/>
          <p:cNvSpPr>
            <a:spLocks noGrp="1"/>
          </p:cNvSpPr>
          <p:nvPr>
            <p:ph idx="1"/>
          </p:nvPr>
        </p:nvSpPr>
        <p:spPr/>
        <p:txBody>
          <a:bodyPr/>
          <a:lstStyle/>
          <a:p>
            <a:r>
              <a:rPr lang="en-US" dirty="0" smtClean="0"/>
              <a:t>During this time, many children worked in factories, and workers began to demand rights.</a:t>
            </a:r>
          </a:p>
          <a:p>
            <a:r>
              <a:rPr lang="en-US" dirty="0" smtClean="0"/>
              <a:t>The government put increased emphasis on free trade and exportation of goods.</a:t>
            </a:r>
          </a:p>
          <a:p>
            <a:r>
              <a:rPr lang="en-US" dirty="0" smtClean="0"/>
              <a:t>By 1850, a national railway system was complete.  This increased the ability of people and goods to travel quickly over a long distance and was seen as a symbol of progress and rapid change.</a:t>
            </a:r>
            <a:endParaRPr lang="en-US" dirty="0"/>
          </a:p>
        </p:txBody>
      </p:sp>
    </p:spTree>
    <p:extLst>
      <p:ext uri="{BB962C8B-B14F-4D97-AF65-F5344CB8AC3E}">
        <p14:creationId xmlns:p14="http://schemas.microsoft.com/office/powerpoint/2010/main" val="18604466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Victorian Era</a:t>
            </a:r>
            <a:endParaRPr lang="en-US" dirty="0"/>
          </a:p>
        </p:txBody>
      </p:sp>
      <p:sp>
        <p:nvSpPr>
          <p:cNvPr id="3" name="Content Placeholder 2"/>
          <p:cNvSpPr>
            <a:spLocks noGrp="1"/>
          </p:cNvSpPr>
          <p:nvPr>
            <p:ph idx="1"/>
          </p:nvPr>
        </p:nvSpPr>
        <p:spPr/>
        <p:txBody>
          <a:bodyPr>
            <a:normAutofit lnSpcReduction="10000"/>
          </a:bodyPr>
          <a:lstStyle/>
          <a:p>
            <a:r>
              <a:rPr lang="en-US" dirty="0" smtClean="0"/>
              <a:t>In 1851 (marking the end of the Early Victorian), Britain hosted the Great Exhibition.  This event brought together representatives of 32 nations in the largest display of manufactured goods and commodities that had ever been assembled in one place.</a:t>
            </a:r>
          </a:p>
          <a:p>
            <a:r>
              <a:rPr lang="en-US" dirty="0" smtClean="0"/>
              <a:t>Britain’s goals of the Great Exhibition:</a:t>
            </a:r>
          </a:p>
          <a:p>
            <a:pPr lvl="1"/>
            <a:r>
              <a:rPr lang="en-US" dirty="0" smtClean="0"/>
              <a:t>Display prosperity, increase exports, encourage free trade, show dominance and industrial advancement, share the Industrial Revolution with the world.</a:t>
            </a:r>
            <a:endParaRPr lang="en-US" dirty="0"/>
          </a:p>
        </p:txBody>
      </p:sp>
    </p:spTree>
    <p:extLst>
      <p:ext uri="{BB962C8B-B14F-4D97-AF65-F5344CB8AC3E}">
        <p14:creationId xmlns:p14="http://schemas.microsoft.com/office/powerpoint/2010/main" val="32377267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Industrial Revolution</a:t>
            </a:r>
            <a:endParaRPr lang="en-US" dirty="0"/>
          </a:p>
        </p:txBody>
      </p:sp>
      <p:sp>
        <p:nvSpPr>
          <p:cNvPr id="3" name="Content Placeholder 2"/>
          <p:cNvSpPr>
            <a:spLocks noGrp="1"/>
          </p:cNvSpPr>
          <p:nvPr>
            <p:ph idx="1"/>
          </p:nvPr>
        </p:nvSpPr>
        <p:spPr/>
        <p:txBody>
          <a:bodyPr>
            <a:normAutofit lnSpcReduction="10000"/>
          </a:bodyPr>
          <a:lstStyle/>
          <a:p>
            <a:r>
              <a:rPr lang="en-US" dirty="0" smtClean="0"/>
              <a:t>Shifted the economy from agriculture to manufacturing.  </a:t>
            </a:r>
          </a:p>
          <a:p>
            <a:r>
              <a:rPr lang="en-US" dirty="0" smtClean="0"/>
              <a:t>This caused people to leave the country and move to the city.</a:t>
            </a:r>
          </a:p>
          <a:p>
            <a:r>
              <a:rPr lang="en-US" dirty="0" smtClean="0"/>
              <a:t>This shift in population to urban areas is known as </a:t>
            </a:r>
            <a:r>
              <a:rPr lang="en-US" i="1" dirty="0" smtClean="0"/>
              <a:t>urbanization</a:t>
            </a:r>
            <a:r>
              <a:rPr lang="en-US" dirty="0" smtClean="0"/>
              <a:t>.</a:t>
            </a:r>
          </a:p>
          <a:p>
            <a:r>
              <a:rPr lang="en-US" dirty="0" smtClean="0"/>
              <a:t>Many people saw their traditional was of life destroyed and resisted this change.</a:t>
            </a:r>
          </a:p>
          <a:p>
            <a:r>
              <a:rPr lang="en-US" dirty="0" smtClean="0"/>
              <a:t>People also criticized that unchecked “progress” led to slums and exploitation of workers.</a:t>
            </a:r>
            <a:endParaRPr lang="en-US" dirty="0"/>
          </a:p>
        </p:txBody>
      </p:sp>
    </p:spTree>
    <p:extLst>
      <p:ext uri="{BB962C8B-B14F-4D97-AF65-F5344CB8AC3E}">
        <p14:creationId xmlns:p14="http://schemas.microsoft.com/office/powerpoint/2010/main" val="25997253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3168</TotalTime>
  <Words>1679</Words>
  <Application>Microsoft Office PowerPoint</Application>
  <PresentationFormat>On-screen Show (4:3)</PresentationFormat>
  <Paragraphs>142</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Urban</vt:lpstr>
      <vt:lpstr>Victorian Era (1837-1901)</vt:lpstr>
      <vt:lpstr>Victorian Britain</vt:lpstr>
      <vt:lpstr>Victorian Britain</vt:lpstr>
      <vt:lpstr>Historical Context</vt:lpstr>
      <vt:lpstr>Victorian Basics</vt:lpstr>
      <vt:lpstr>Early Victorian Era</vt:lpstr>
      <vt:lpstr>Early Victorian Era</vt:lpstr>
      <vt:lpstr>Early Victorian Era</vt:lpstr>
      <vt:lpstr>Industrial Revolution</vt:lpstr>
      <vt:lpstr>Mid-Victorian Era</vt:lpstr>
      <vt:lpstr>Late Victorian Era</vt:lpstr>
      <vt:lpstr>Victorian Society</vt:lpstr>
      <vt:lpstr>Class</vt:lpstr>
      <vt:lpstr>Imperialism</vt:lpstr>
      <vt:lpstr>Science</vt:lpstr>
      <vt:lpstr>Responding to Change</vt:lpstr>
      <vt:lpstr>Art</vt:lpstr>
      <vt:lpstr>Poetry</vt:lpstr>
      <vt:lpstr>Drama</vt:lpstr>
      <vt:lpstr>Novels</vt:lpstr>
      <vt:lpstr>Novels</vt:lpstr>
      <vt:lpstr>Novels</vt:lpstr>
      <vt:lpstr>Women in Literature</vt:lpstr>
      <vt:lpstr>Victorian Novelists</vt:lpstr>
      <vt:lpstr>Victorian Novelists</vt:lpstr>
      <vt:lpstr>Bronte Sisters</vt:lpstr>
      <vt:lpstr>Emily Bronte</vt:lpstr>
      <vt:lpstr>Anne Bronte</vt:lpstr>
      <vt:lpstr>Charlotte Bronte</vt:lpstr>
      <vt:lpstr>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Critical Reading</dc:title>
  <dc:creator>tshumway</dc:creator>
  <cp:lastModifiedBy>tshumway</cp:lastModifiedBy>
  <cp:revision>89</cp:revision>
  <dcterms:created xsi:type="dcterms:W3CDTF">2012-08-27T14:39:42Z</dcterms:created>
  <dcterms:modified xsi:type="dcterms:W3CDTF">2013-01-03T21:06:35Z</dcterms:modified>
</cp:coreProperties>
</file>