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0" autoAdjust="0"/>
    <p:restoredTop sz="94660"/>
  </p:normalViewPr>
  <p:slideViewPr>
    <p:cSldViewPr>
      <p:cViewPr>
        <p:scale>
          <a:sx n="70" d="100"/>
          <a:sy n="70" d="100"/>
        </p:scale>
        <p:origin x="-168"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1F704-56F2-4F90-9947-E83A5042E665}" type="datetimeFigureOut">
              <a:rPr lang="en-US" smtClean="0"/>
              <a:t>4/15/2013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62F95C-2FEF-46FF-8EBF-7B283175E9FE}" type="slidenum">
              <a:rPr lang="en-US" smtClean="0"/>
              <a:t>‹#›</a:t>
            </a:fld>
            <a:endParaRPr lang="en-US"/>
          </a:p>
        </p:txBody>
      </p:sp>
    </p:spTree>
    <p:extLst>
      <p:ext uri="{BB962C8B-B14F-4D97-AF65-F5344CB8AC3E}">
        <p14:creationId xmlns:p14="http://schemas.microsoft.com/office/powerpoint/2010/main" val="1309072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4547A07-5EFF-4308-B293-35AC18D650F5}" type="datetimeFigureOut">
              <a:rPr lang="en-US" smtClean="0"/>
              <a:t>4/15/2013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193FC13-E56B-4B71-86FC-37296A98AE7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547A07-5EFF-4308-B293-35AC18D650F5}"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547A07-5EFF-4308-B293-35AC18D650F5}" type="datetimeFigureOut">
              <a:rPr lang="en-US" smtClean="0"/>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547A07-5EFF-4308-B293-35AC18D650F5}" type="datetimeFigureOut">
              <a:rPr lang="en-US" smtClean="0"/>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4547A07-5EFF-4308-B293-35AC18D650F5}" type="datetimeFigureOut">
              <a:rPr lang="en-US" smtClean="0"/>
              <a:t>4/15/2013</a:t>
            </a:fld>
            <a:endParaRPr lang="en-US"/>
          </a:p>
        </p:txBody>
      </p:sp>
      <p:sp>
        <p:nvSpPr>
          <p:cNvPr id="27" name="Slide Number Placeholder 26"/>
          <p:cNvSpPr>
            <a:spLocks noGrp="1"/>
          </p:cNvSpPr>
          <p:nvPr>
            <p:ph type="sldNum" sz="quarter" idx="11"/>
          </p:nvPr>
        </p:nvSpPr>
        <p:spPr/>
        <p:txBody>
          <a:bodyPr rtlCol="0"/>
          <a:lstStyle/>
          <a:p>
            <a:fld id="{2193FC13-E56B-4B71-86FC-37296A98AE7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4547A07-5EFF-4308-B293-35AC18D650F5}" type="datetimeFigureOut">
              <a:rPr lang="en-US" smtClean="0"/>
              <a:t>4/15/2013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2193FC13-E56B-4B71-86FC-37296A98AE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47A07-5EFF-4308-B293-35AC18D650F5}" type="datetimeFigureOut">
              <a:rPr lang="en-US" smtClean="0"/>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547A07-5EFF-4308-B293-35AC18D650F5}" type="datetimeFigureOut">
              <a:rPr lang="en-US" smtClean="0"/>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547A07-5EFF-4308-B293-35AC18D650F5}" type="datetimeFigureOut">
              <a:rPr lang="en-US" smtClean="0"/>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3FC13-E56B-4B71-86FC-37296A98AE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4547A07-5EFF-4308-B293-35AC18D650F5}" type="datetimeFigureOut">
              <a:rPr lang="en-US" smtClean="0"/>
              <a:t>4/15/2013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193FC13-E56B-4B71-86FC-37296A98AE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t>
            </a:r>
            <a:r>
              <a:rPr lang="en-US" dirty="0" smtClean="0"/>
              <a:t>Jazz Age </a:t>
            </a:r>
            <a:r>
              <a:rPr lang="en-US" dirty="0" smtClean="0"/>
              <a:t/>
            </a:r>
            <a:br>
              <a:rPr lang="en-US" dirty="0" smtClean="0"/>
            </a:br>
            <a:r>
              <a:rPr lang="en-US" dirty="0" smtClean="0"/>
              <a:t>(of The Roaring 20s)</a:t>
            </a:r>
            <a:endParaRPr lang="en-US" dirty="0"/>
          </a:p>
        </p:txBody>
      </p:sp>
      <p:sp>
        <p:nvSpPr>
          <p:cNvPr id="3" name="Subtitle 2"/>
          <p:cNvSpPr>
            <a:spLocks noGrp="1"/>
          </p:cNvSpPr>
          <p:nvPr>
            <p:ph type="subTitle" idx="1"/>
          </p:nvPr>
        </p:nvSpPr>
        <p:spPr/>
        <p:txBody>
          <a:bodyPr/>
          <a:lstStyle/>
          <a:p>
            <a:r>
              <a:rPr lang="en-US" dirty="0" smtClean="0"/>
              <a:t>AP English Lit. &amp; Comp.</a:t>
            </a:r>
            <a:endParaRPr lang="en-US" dirty="0"/>
          </a:p>
        </p:txBody>
      </p:sp>
    </p:spTree>
    <p:extLst>
      <p:ext uri="{BB962C8B-B14F-4D97-AF65-F5344CB8AC3E}">
        <p14:creationId xmlns:p14="http://schemas.microsoft.com/office/powerpoint/2010/main" val="3692315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Dream</a:t>
            </a:r>
            <a:endParaRPr lang="en-US" dirty="0"/>
          </a:p>
        </p:txBody>
      </p:sp>
      <p:sp>
        <p:nvSpPr>
          <p:cNvPr id="3" name="Content Placeholder 2"/>
          <p:cNvSpPr>
            <a:spLocks noGrp="1"/>
          </p:cNvSpPr>
          <p:nvPr>
            <p:ph idx="1"/>
          </p:nvPr>
        </p:nvSpPr>
        <p:spPr/>
        <p:txBody>
          <a:bodyPr>
            <a:normAutofit lnSpcReduction="10000"/>
          </a:bodyPr>
          <a:lstStyle/>
          <a:p>
            <a:r>
              <a:rPr lang="en-US" dirty="0"/>
              <a:t>The dream suggested that if you worked hard enough, you'd be rewarded with financial success, including a house and a car. </a:t>
            </a:r>
            <a:endParaRPr lang="en-US" dirty="0" smtClean="0"/>
          </a:p>
          <a:p>
            <a:pPr marL="109728" indent="0">
              <a:buNone/>
            </a:pPr>
            <a:endParaRPr lang="en-US" dirty="0" smtClean="0"/>
          </a:p>
          <a:p>
            <a:r>
              <a:rPr lang="en-US" dirty="0" smtClean="0"/>
              <a:t>Though </a:t>
            </a:r>
            <a:r>
              <a:rPr lang="en-US" dirty="0"/>
              <a:t>this was certainly true for some, prosperity was unattainable for much of the population; Blacks, immigrants, and rural Whites were among those for whom the American dream remained tantalizingly out of reach.</a:t>
            </a:r>
          </a:p>
          <a:p>
            <a:endParaRPr lang="en-US" dirty="0"/>
          </a:p>
        </p:txBody>
      </p:sp>
    </p:spTree>
    <p:extLst>
      <p:ext uri="{BB962C8B-B14F-4D97-AF65-F5344CB8AC3E}">
        <p14:creationId xmlns:p14="http://schemas.microsoft.com/office/powerpoint/2010/main" val="821108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Dream</a:t>
            </a:r>
            <a:endParaRPr lang="en-US" dirty="0"/>
          </a:p>
        </p:txBody>
      </p:sp>
      <p:sp>
        <p:nvSpPr>
          <p:cNvPr id="3" name="Content Placeholder 2"/>
          <p:cNvSpPr>
            <a:spLocks noGrp="1"/>
          </p:cNvSpPr>
          <p:nvPr>
            <p:ph idx="1"/>
          </p:nvPr>
        </p:nvSpPr>
        <p:spPr/>
        <p:txBody>
          <a:bodyPr>
            <a:normAutofit fontScale="92500"/>
          </a:bodyPr>
          <a:lstStyle/>
          <a:p>
            <a:r>
              <a:rPr lang="en-US" i="1" dirty="0"/>
              <a:t>Mass production </a:t>
            </a:r>
            <a:r>
              <a:rPr lang="en-US" dirty="0"/>
              <a:t>was the engine that drove the American dream, and it had both a good and a bad side. </a:t>
            </a:r>
            <a:endParaRPr lang="en-US" dirty="0" smtClean="0"/>
          </a:p>
          <a:p>
            <a:pPr lvl="1"/>
            <a:r>
              <a:rPr lang="en-US" dirty="0" smtClean="0"/>
              <a:t>On </a:t>
            </a:r>
            <a:r>
              <a:rPr lang="en-US" dirty="0"/>
              <a:t>the good side, it contributed to a healthy economy and a wealthy </a:t>
            </a:r>
            <a:r>
              <a:rPr lang="en-US" dirty="0" smtClean="0"/>
              <a:t>society.</a:t>
            </a:r>
          </a:p>
          <a:p>
            <a:pPr lvl="1"/>
            <a:r>
              <a:rPr lang="en-US" dirty="0"/>
              <a:t>On the bad side, many claimed that assembly-line production turned individuals into robots. Assembly lines sped up work, but also increased the pressure on workers to go faster and faster. </a:t>
            </a:r>
            <a:endParaRPr lang="en-US" dirty="0" smtClean="0"/>
          </a:p>
          <a:p>
            <a:pPr lvl="1"/>
            <a:r>
              <a:rPr lang="en-US" dirty="0" smtClean="0"/>
              <a:t>T.S</a:t>
            </a:r>
            <a:r>
              <a:rPr lang="en-US" dirty="0"/>
              <a:t>. Eliot's famous poem </a:t>
            </a:r>
            <a:r>
              <a:rPr lang="en-US" i="1" dirty="0"/>
              <a:t>The Waste Land</a:t>
            </a:r>
            <a:r>
              <a:rPr lang="en-US" dirty="0"/>
              <a:t> </a:t>
            </a:r>
            <a:r>
              <a:rPr lang="en-US" dirty="0" smtClean="0"/>
              <a:t>portrays </a:t>
            </a:r>
            <a:r>
              <a:rPr lang="en-US" dirty="0"/>
              <a:t>humans of this era as zombie-like creatures. </a:t>
            </a:r>
          </a:p>
        </p:txBody>
      </p:sp>
    </p:spTree>
    <p:extLst>
      <p:ext uri="{BB962C8B-B14F-4D97-AF65-F5344CB8AC3E}">
        <p14:creationId xmlns:p14="http://schemas.microsoft.com/office/powerpoint/2010/main" val="2442078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“Americanism”</a:t>
            </a:r>
            <a:endParaRPr lang="en-US" dirty="0"/>
          </a:p>
        </p:txBody>
      </p:sp>
      <p:sp>
        <p:nvSpPr>
          <p:cNvPr id="3" name="Content Placeholder 2"/>
          <p:cNvSpPr>
            <a:spLocks noGrp="1"/>
          </p:cNvSpPr>
          <p:nvPr>
            <p:ph idx="1"/>
          </p:nvPr>
        </p:nvSpPr>
        <p:spPr/>
        <p:txBody>
          <a:bodyPr>
            <a:normAutofit fontScale="92500" lnSpcReduction="20000"/>
          </a:bodyPr>
          <a:lstStyle/>
          <a:p>
            <a:r>
              <a:rPr lang="en-US" dirty="0"/>
              <a:t>For some, the American dream meant cultural and racial homogeneity. </a:t>
            </a:r>
            <a:endParaRPr lang="en-US" dirty="0" smtClean="0"/>
          </a:p>
          <a:p>
            <a:r>
              <a:rPr lang="en-US" dirty="0" smtClean="0"/>
              <a:t>Many </a:t>
            </a:r>
            <a:r>
              <a:rPr lang="en-US" dirty="0"/>
              <a:t>Americans favored </a:t>
            </a:r>
            <a:r>
              <a:rPr lang="en-US" dirty="0" smtClean="0"/>
              <a:t>isolationism - the </a:t>
            </a:r>
            <a:r>
              <a:rPr lang="en-US" dirty="0"/>
              <a:t>desire to stay out of affairs of other nations. </a:t>
            </a:r>
            <a:endParaRPr lang="en-US" dirty="0" smtClean="0"/>
          </a:p>
          <a:p>
            <a:pPr lvl="1"/>
            <a:r>
              <a:rPr lang="en-US" dirty="0" smtClean="0"/>
              <a:t>In </a:t>
            </a:r>
            <a:r>
              <a:rPr lang="en-US" dirty="0"/>
              <a:t>part, isolationism was a reaction to America's involvement in World War I. </a:t>
            </a:r>
          </a:p>
          <a:p>
            <a:pPr lvl="1"/>
            <a:r>
              <a:rPr lang="en-US" dirty="0" smtClean="0"/>
              <a:t>However, it </a:t>
            </a:r>
            <a:r>
              <a:rPr lang="en-US" dirty="0"/>
              <a:t>was also fueled by anti-immigrant hostility. </a:t>
            </a:r>
            <a:endParaRPr lang="en-US" dirty="0" smtClean="0"/>
          </a:p>
          <a:p>
            <a:r>
              <a:rPr lang="en-US" dirty="0" smtClean="0"/>
              <a:t>Many </a:t>
            </a:r>
            <a:r>
              <a:rPr lang="en-US" dirty="0"/>
              <a:t>Americans supported "100 percent Americanism" during this time. </a:t>
            </a:r>
            <a:endParaRPr lang="en-US" dirty="0" smtClean="0"/>
          </a:p>
          <a:p>
            <a:pPr lvl="1"/>
            <a:r>
              <a:rPr lang="en-US" dirty="0" smtClean="0"/>
              <a:t>As </a:t>
            </a:r>
            <a:r>
              <a:rPr lang="en-US" dirty="0"/>
              <a:t>a result, the government passed several quota acts in the 1920s to limit immigration of non-whites and immigrants from Southern and Eastern Europe.</a:t>
            </a:r>
          </a:p>
        </p:txBody>
      </p:sp>
    </p:spTree>
    <p:extLst>
      <p:ext uri="{BB962C8B-B14F-4D97-AF65-F5344CB8AC3E}">
        <p14:creationId xmlns:p14="http://schemas.microsoft.com/office/powerpoint/2010/main" val="3528944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&amp; Culture Conflicts</a:t>
            </a:r>
            <a:endParaRPr lang="en-US" dirty="0"/>
          </a:p>
        </p:txBody>
      </p:sp>
      <p:sp>
        <p:nvSpPr>
          <p:cNvPr id="3" name="Content Placeholder 2"/>
          <p:cNvSpPr>
            <a:spLocks noGrp="1"/>
          </p:cNvSpPr>
          <p:nvPr>
            <p:ph idx="1"/>
          </p:nvPr>
        </p:nvSpPr>
        <p:spPr/>
        <p:txBody>
          <a:bodyPr>
            <a:normAutofit fontScale="92500" lnSpcReduction="20000"/>
          </a:bodyPr>
          <a:lstStyle/>
          <a:p>
            <a:r>
              <a:rPr lang="en-US" dirty="0"/>
              <a:t>Mainstream America's fear of immigrants came to a head in the famous Sacco-Vanzetti Case. </a:t>
            </a:r>
            <a:endParaRPr lang="en-US" dirty="0" smtClean="0"/>
          </a:p>
          <a:p>
            <a:pPr lvl="1"/>
            <a:r>
              <a:rPr lang="en-US" dirty="0" smtClean="0"/>
              <a:t>Following </a:t>
            </a:r>
            <a:r>
              <a:rPr lang="en-US" dirty="0"/>
              <a:t>a murder and payroll robbery at a shoe factory, eyewitnesses claimed that Italians were responsible. </a:t>
            </a:r>
            <a:endParaRPr lang="en-US" dirty="0" smtClean="0"/>
          </a:p>
          <a:p>
            <a:pPr lvl="1"/>
            <a:r>
              <a:rPr lang="en-US" dirty="0" smtClean="0"/>
              <a:t>Police </a:t>
            </a:r>
            <a:r>
              <a:rPr lang="en-US" dirty="0"/>
              <a:t>arrested two Italian-born men known for their radical anarchist activism, Sacco and </a:t>
            </a:r>
            <a:r>
              <a:rPr lang="en-US" dirty="0" err="1"/>
              <a:t>Venzetti</a:t>
            </a:r>
            <a:r>
              <a:rPr lang="en-US" dirty="0"/>
              <a:t>. </a:t>
            </a:r>
            <a:endParaRPr lang="en-US" dirty="0" smtClean="0"/>
          </a:p>
          <a:p>
            <a:pPr lvl="1"/>
            <a:r>
              <a:rPr lang="en-US" dirty="0" smtClean="0"/>
              <a:t>They </a:t>
            </a:r>
            <a:r>
              <a:rPr lang="en-US" dirty="0"/>
              <a:t>were convicted on flimsy evidence and sentenced to death. </a:t>
            </a:r>
            <a:endParaRPr lang="en-US" dirty="0" smtClean="0"/>
          </a:p>
          <a:p>
            <a:pPr lvl="1"/>
            <a:r>
              <a:rPr lang="en-US" dirty="0" smtClean="0"/>
              <a:t>The </a:t>
            </a:r>
            <a:r>
              <a:rPr lang="en-US" dirty="0"/>
              <a:t>Judge in the case referred to the defendants off the record as "those damned anarchists." </a:t>
            </a:r>
            <a:endParaRPr lang="en-US" dirty="0" smtClean="0"/>
          </a:p>
          <a:p>
            <a:pPr lvl="1"/>
            <a:r>
              <a:rPr lang="en-US" dirty="0" smtClean="0"/>
              <a:t>Their </a:t>
            </a:r>
            <a:r>
              <a:rPr lang="en-US" dirty="0"/>
              <a:t>trial and subsequent execution in 1927 spurred international protests.</a:t>
            </a:r>
          </a:p>
        </p:txBody>
      </p:sp>
    </p:spTree>
    <p:extLst>
      <p:ext uri="{BB962C8B-B14F-4D97-AF65-F5344CB8AC3E}">
        <p14:creationId xmlns:p14="http://schemas.microsoft.com/office/powerpoint/2010/main" val="1226929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&amp; Culture Conflicts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Anti-Semitism</a:t>
            </a:r>
            <a:r>
              <a:rPr lang="en-US" dirty="0"/>
              <a:t>, was also prevalent at this time. </a:t>
            </a:r>
            <a:endParaRPr lang="en-US" dirty="0" smtClean="0"/>
          </a:p>
          <a:p>
            <a:pPr lvl="1"/>
            <a:r>
              <a:rPr lang="en-US" dirty="0" smtClean="0"/>
              <a:t>Anti-Semitism </a:t>
            </a:r>
            <a:r>
              <a:rPr lang="en-US" dirty="0"/>
              <a:t>is discriminatory speech or behavior directed against Jews. </a:t>
            </a:r>
          </a:p>
          <a:p>
            <a:r>
              <a:rPr lang="en-US" dirty="0" smtClean="0"/>
              <a:t>Jews </a:t>
            </a:r>
            <a:r>
              <a:rPr lang="en-US" dirty="0"/>
              <a:t>were discriminated against </a:t>
            </a:r>
            <a:r>
              <a:rPr lang="en-US" dirty="0" smtClean="0"/>
              <a:t>in housing </a:t>
            </a:r>
            <a:r>
              <a:rPr lang="en-US" dirty="0"/>
              <a:t>and employment. </a:t>
            </a:r>
            <a:endParaRPr lang="en-US" dirty="0" smtClean="0"/>
          </a:p>
          <a:p>
            <a:pPr lvl="1"/>
            <a:r>
              <a:rPr lang="en-US" dirty="0" smtClean="0"/>
              <a:t>Colleges </a:t>
            </a:r>
            <a:r>
              <a:rPr lang="en-US" dirty="0"/>
              <a:t>and medical schools had quotas restricting the admission of Jews. The man responsible for the assembly-line production of cars, Henry Ford Sr., was one of those responsible for promoting anti-Semitic views. </a:t>
            </a:r>
            <a:endParaRPr lang="en-US" dirty="0" smtClean="0"/>
          </a:p>
          <a:p>
            <a:pPr lvl="1"/>
            <a:r>
              <a:rPr lang="en-US" dirty="0" smtClean="0"/>
              <a:t>He </a:t>
            </a:r>
            <a:r>
              <a:rPr lang="en-US" dirty="0"/>
              <a:t>published the four-volume work, </a:t>
            </a:r>
            <a:r>
              <a:rPr lang="en-US" i="1" dirty="0"/>
              <a:t>The International Jew: the World's Foremost Problem</a:t>
            </a:r>
            <a:r>
              <a:rPr lang="en-US" dirty="0"/>
              <a:t>, in 1918. He argued that power-hungry Jews were trying to take over the world through economic control. </a:t>
            </a:r>
            <a:endParaRPr lang="en-US" dirty="0" smtClean="0"/>
          </a:p>
          <a:p>
            <a:pPr lvl="1"/>
            <a:r>
              <a:rPr lang="en-US" dirty="0" smtClean="0"/>
              <a:t>After </a:t>
            </a:r>
            <a:r>
              <a:rPr lang="en-US" dirty="0"/>
              <a:t>several years of protests by prominent Jewish groups, Ford finally apologized in 1927.</a:t>
            </a:r>
          </a:p>
        </p:txBody>
      </p:sp>
    </p:spTree>
    <p:extLst>
      <p:ext uri="{BB962C8B-B14F-4D97-AF65-F5344CB8AC3E}">
        <p14:creationId xmlns:p14="http://schemas.microsoft.com/office/powerpoint/2010/main" val="2593472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&amp; Culture Conflicts</a:t>
            </a:r>
            <a:endParaRPr lang="en-US" dirty="0"/>
          </a:p>
        </p:txBody>
      </p:sp>
      <p:sp>
        <p:nvSpPr>
          <p:cNvPr id="3" name="Content Placeholder 2"/>
          <p:cNvSpPr>
            <a:spLocks noGrp="1"/>
          </p:cNvSpPr>
          <p:nvPr>
            <p:ph idx="1"/>
          </p:nvPr>
        </p:nvSpPr>
        <p:spPr/>
        <p:txBody>
          <a:bodyPr>
            <a:normAutofit fontScale="92500"/>
          </a:bodyPr>
          <a:lstStyle/>
          <a:p>
            <a:r>
              <a:rPr lang="en-US" dirty="0" smtClean="0"/>
              <a:t>In this climate </a:t>
            </a:r>
            <a:r>
              <a:rPr lang="en-US" dirty="0"/>
              <a:t>of suspicion of anyone outside the mainstream, </a:t>
            </a:r>
            <a:r>
              <a:rPr lang="en-US" dirty="0" smtClean="0"/>
              <a:t>the </a:t>
            </a:r>
            <a:r>
              <a:rPr lang="en-US" dirty="0"/>
              <a:t>racist hate group, the Ku Klux Klan, regained national prominence in the 1920s. </a:t>
            </a:r>
            <a:endParaRPr lang="en-US" dirty="0" smtClean="0"/>
          </a:p>
          <a:p>
            <a:pPr lvl="1"/>
            <a:r>
              <a:rPr lang="en-US" dirty="0" smtClean="0"/>
              <a:t>In </a:t>
            </a:r>
            <a:r>
              <a:rPr lang="en-US" dirty="0"/>
              <a:t>1920, the group had about 2000 members. By 1923, that number had skyrocketed to several million. </a:t>
            </a:r>
            <a:endParaRPr lang="en-US" dirty="0" smtClean="0"/>
          </a:p>
          <a:p>
            <a:pPr lvl="1"/>
            <a:r>
              <a:rPr lang="en-US" dirty="0" smtClean="0"/>
              <a:t>The </a:t>
            </a:r>
            <a:r>
              <a:rPr lang="en-US" dirty="0"/>
              <a:t>group targeted Catholics in the West and Midwest, Jews in the East, African Americans in the South, and immigrants everywhere. </a:t>
            </a:r>
            <a:endParaRPr lang="en-US" dirty="0" smtClean="0"/>
          </a:p>
          <a:p>
            <a:pPr lvl="1"/>
            <a:r>
              <a:rPr lang="en-US" dirty="0" smtClean="0"/>
              <a:t>The </a:t>
            </a:r>
            <a:r>
              <a:rPr lang="en-US" dirty="0"/>
              <a:t>Klan claimed these groups posed a threat to American purity and terrorized them with acts of violence.</a:t>
            </a:r>
          </a:p>
          <a:p>
            <a:endParaRPr lang="en-US" dirty="0"/>
          </a:p>
        </p:txBody>
      </p:sp>
    </p:spTree>
    <p:extLst>
      <p:ext uri="{BB962C8B-B14F-4D97-AF65-F5344CB8AC3E}">
        <p14:creationId xmlns:p14="http://schemas.microsoft.com/office/powerpoint/2010/main" val="4181516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Film</a:t>
            </a:r>
            <a:endParaRPr lang="en-US" dirty="0"/>
          </a:p>
        </p:txBody>
      </p:sp>
      <p:sp>
        <p:nvSpPr>
          <p:cNvPr id="3" name="Content Placeholder 2"/>
          <p:cNvSpPr>
            <a:spLocks noGrp="1"/>
          </p:cNvSpPr>
          <p:nvPr>
            <p:ph idx="1"/>
          </p:nvPr>
        </p:nvSpPr>
        <p:spPr/>
        <p:txBody>
          <a:bodyPr>
            <a:normAutofit fontScale="92500" lnSpcReduction="20000"/>
          </a:bodyPr>
          <a:lstStyle/>
          <a:p>
            <a:r>
              <a:rPr lang="en-US" dirty="0"/>
              <a:t>Arts and literature flourished in the 1920s as people had more leisure time to fill with activities. </a:t>
            </a:r>
            <a:endParaRPr lang="en-US" dirty="0" smtClean="0"/>
          </a:p>
          <a:p>
            <a:r>
              <a:rPr lang="en-US" dirty="0" smtClean="0"/>
              <a:t>Silent </a:t>
            </a:r>
            <a:r>
              <a:rPr lang="en-US" dirty="0"/>
              <a:t>movies were incredibly popular, as were the Hollywood scandals promoted by the rapid growth of tabloid newspapers and magazines. </a:t>
            </a:r>
            <a:endParaRPr lang="en-US" dirty="0" smtClean="0"/>
          </a:p>
          <a:p>
            <a:pPr lvl="1"/>
            <a:r>
              <a:rPr lang="en-US" dirty="0" smtClean="0"/>
              <a:t>Eighty </a:t>
            </a:r>
            <a:r>
              <a:rPr lang="en-US" dirty="0"/>
              <a:t>percent of Americans went to the silent movies each week to watch performances by Charlie Chaplin, Rudolph Valentino, and Mary Pickford. </a:t>
            </a:r>
            <a:endParaRPr lang="en-US" dirty="0" smtClean="0"/>
          </a:p>
          <a:p>
            <a:r>
              <a:rPr lang="en-US" dirty="0" smtClean="0"/>
              <a:t>In </a:t>
            </a:r>
            <a:r>
              <a:rPr lang="en-US" dirty="0"/>
              <a:t>1927, the movies experienced a revolutionary change. Al Jolson ushered in this new era by proclaiming, "you </a:t>
            </a:r>
            <a:r>
              <a:rPr lang="en-US" dirty="0" err="1"/>
              <a:t>ain't</a:t>
            </a:r>
            <a:r>
              <a:rPr lang="en-US" dirty="0"/>
              <a:t> heard nothing yet" in the first motion picture with sound, </a:t>
            </a:r>
            <a:r>
              <a:rPr lang="en-US" i="1" dirty="0"/>
              <a:t>The Jazz Singer</a:t>
            </a:r>
            <a:r>
              <a:rPr lang="en-US" dirty="0"/>
              <a:t>.</a:t>
            </a:r>
          </a:p>
        </p:txBody>
      </p:sp>
    </p:spTree>
    <p:extLst>
      <p:ext uri="{BB962C8B-B14F-4D97-AF65-F5344CB8AC3E}">
        <p14:creationId xmlns:p14="http://schemas.microsoft.com/office/powerpoint/2010/main" val="3249197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t>
            </a:r>
            <a:endParaRPr lang="en-US" dirty="0"/>
          </a:p>
        </p:txBody>
      </p:sp>
      <p:sp>
        <p:nvSpPr>
          <p:cNvPr id="3" name="Content Placeholder 2"/>
          <p:cNvSpPr>
            <a:spLocks noGrp="1"/>
          </p:cNvSpPr>
          <p:nvPr>
            <p:ph idx="1"/>
          </p:nvPr>
        </p:nvSpPr>
        <p:spPr/>
        <p:txBody>
          <a:bodyPr>
            <a:normAutofit fontScale="77500" lnSpcReduction="20000"/>
          </a:bodyPr>
          <a:lstStyle/>
          <a:p>
            <a:r>
              <a:rPr lang="en-US" dirty="0"/>
              <a:t>As the name of this era suggests, jazz was the dominant music of the time. </a:t>
            </a:r>
            <a:endParaRPr lang="en-US" dirty="0" smtClean="0"/>
          </a:p>
          <a:p>
            <a:r>
              <a:rPr lang="en-US" dirty="0" smtClean="0"/>
              <a:t>Jazz </a:t>
            </a:r>
            <a:r>
              <a:rPr lang="en-US" dirty="0"/>
              <a:t>was a fusion of the European classical tradition and African American music, and first emerged in New Orleans. </a:t>
            </a:r>
          </a:p>
          <a:p>
            <a:pPr lvl="1"/>
            <a:r>
              <a:rPr lang="en-US" dirty="0" smtClean="0"/>
              <a:t>Jazz </a:t>
            </a:r>
            <a:r>
              <a:rPr lang="en-US" dirty="0"/>
              <a:t>quickly spread to large northern cities including Chicago and New York. The music was nothing less than a revolution in sound that challenged traditional conceptions of what music should be.</a:t>
            </a:r>
          </a:p>
          <a:p>
            <a:r>
              <a:rPr lang="en-US" dirty="0"/>
              <a:t>Although many in the 1920s were scandalized by jazz, it was considered quite fashionable among listeners of all races</a:t>
            </a:r>
            <a:r>
              <a:rPr lang="en-US" dirty="0" smtClean="0"/>
              <a:t>.</a:t>
            </a:r>
          </a:p>
          <a:p>
            <a:pPr lvl="1"/>
            <a:r>
              <a:rPr lang="en-US" dirty="0" smtClean="0"/>
              <a:t>White </a:t>
            </a:r>
            <a:r>
              <a:rPr lang="en-US" dirty="0"/>
              <a:t>listeners often journeyed to Harlem jazz clubs to hear this new form of music. </a:t>
            </a:r>
            <a:endParaRPr lang="en-US" dirty="0" smtClean="0"/>
          </a:p>
          <a:p>
            <a:pPr lvl="1"/>
            <a:r>
              <a:rPr lang="en-US" dirty="0" smtClean="0"/>
              <a:t>Jazz </a:t>
            </a:r>
            <a:r>
              <a:rPr lang="en-US" dirty="0"/>
              <a:t>composers and performers, such as Louis Armstrong, Duke Ellington, Bessie Smith, and Jelly Role Morton were wildly successful.</a:t>
            </a:r>
          </a:p>
        </p:txBody>
      </p:sp>
    </p:spTree>
    <p:extLst>
      <p:ext uri="{BB962C8B-B14F-4D97-AF65-F5344CB8AC3E}">
        <p14:creationId xmlns:p14="http://schemas.microsoft.com/office/powerpoint/2010/main" val="2600377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Harlem Renaissance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addition to being a mecca for jazz lovers, Harlem was also a magnet for talented African American writers and artists. </a:t>
            </a:r>
            <a:endParaRPr lang="en-US" dirty="0" smtClean="0"/>
          </a:p>
          <a:p>
            <a:r>
              <a:rPr lang="en-US" dirty="0" smtClean="0"/>
              <a:t>In </a:t>
            </a:r>
            <a:r>
              <a:rPr lang="en-US" dirty="0"/>
              <a:t>the 1920s, many Black artists wanted to rediscover black folk culture and integrate it into their work. </a:t>
            </a:r>
            <a:endParaRPr lang="en-US" dirty="0" smtClean="0"/>
          </a:p>
          <a:p>
            <a:r>
              <a:rPr lang="en-US" dirty="0" smtClean="0"/>
              <a:t>This </a:t>
            </a:r>
            <a:r>
              <a:rPr lang="en-US" dirty="0"/>
              <a:t>desire to create art that was uniquely African American was the driving force behind the movement known as the Harlem Renaissance. </a:t>
            </a:r>
            <a:endParaRPr lang="en-US" dirty="0" smtClean="0"/>
          </a:p>
          <a:p>
            <a:pPr lvl="1"/>
            <a:r>
              <a:rPr lang="en-US" dirty="0" smtClean="0"/>
              <a:t>Writers </a:t>
            </a:r>
            <a:r>
              <a:rPr lang="en-US" dirty="0"/>
              <a:t>such as Claude McKay, Langston Hughes, </a:t>
            </a:r>
            <a:r>
              <a:rPr lang="en-US" dirty="0" err="1"/>
              <a:t>Zora</a:t>
            </a:r>
            <a:r>
              <a:rPr lang="en-US" dirty="0"/>
              <a:t> Neale Hurston, and </a:t>
            </a:r>
            <a:r>
              <a:rPr lang="en-US" dirty="0" err="1"/>
              <a:t>Countee</a:t>
            </a:r>
            <a:r>
              <a:rPr lang="en-US" dirty="0"/>
              <a:t> Cullen wrote about the experience of Black people in America during this time.</a:t>
            </a:r>
          </a:p>
        </p:txBody>
      </p:sp>
    </p:spTree>
    <p:extLst>
      <p:ext uri="{BB962C8B-B14F-4D97-AF65-F5344CB8AC3E}">
        <p14:creationId xmlns:p14="http://schemas.microsoft.com/office/powerpoint/2010/main" val="4275361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Langston Hughes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One of the most famous authors from the Harlem Renaissance, Langston Hughes incorporated the rhythms of black music into his poetry. </a:t>
            </a:r>
            <a:endParaRPr lang="en-US" dirty="0" smtClean="0"/>
          </a:p>
          <a:p>
            <a:r>
              <a:rPr lang="en-US" dirty="0" smtClean="0"/>
              <a:t>His </a:t>
            </a:r>
            <a:r>
              <a:rPr lang="en-US" dirty="0"/>
              <a:t>poems most often borrowed their rhythms from jazz music and his themes often concerned of racial protest</a:t>
            </a:r>
            <a:r>
              <a:rPr lang="en-US" dirty="0" smtClean="0"/>
              <a:t>.</a:t>
            </a:r>
          </a:p>
          <a:p>
            <a:r>
              <a:rPr lang="en-US" dirty="0" smtClean="0"/>
              <a:t>Unlike </a:t>
            </a:r>
            <a:r>
              <a:rPr lang="en-US" dirty="0"/>
              <a:t>Jane Tumor and </a:t>
            </a:r>
            <a:r>
              <a:rPr lang="en-US" dirty="0" err="1"/>
              <a:t>Countee</a:t>
            </a:r>
            <a:r>
              <a:rPr lang="en-US" dirty="0"/>
              <a:t> Cullen who worked with purely literary forms Hughes wanted to capture the oral traditions of Black culture in his writing. </a:t>
            </a:r>
            <a:endParaRPr lang="en-US" dirty="0" smtClean="0"/>
          </a:p>
          <a:p>
            <a:r>
              <a:rPr lang="en-US" dirty="0" smtClean="0"/>
              <a:t>His </a:t>
            </a:r>
            <a:r>
              <a:rPr lang="en-US" dirty="0"/>
              <a:t>first book of poetry-The Weary Blues published in 1926 was quite popular. His novel-Not Without Laughter published in 1930 secured his reputation as an artist. </a:t>
            </a:r>
            <a:endParaRPr lang="en-US" dirty="0" smtClean="0"/>
          </a:p>
          <a:p>
            <a:r>
              <a:rPr lang="en-US" dirty="0" smtClean="0"/>
              <a:t>Hughes </a:t>
            </a:r>
            <a:r>
              <a:rPr lang="en-US" dirty="0"/>
              <a:t>was also an activist for Black causes and was well known as a journalist, </a:t>
            </a:r>
            <a:r>
              <a:rPr lang="en-US" dirty="0" err="1"/>
              <a:t>playwrite</a:t>
            </a:r>
            <a:r>
              <a:rPr lang="en-US" dirty="0"/>
              <a:t>, screenplay writer and poet. </a:t>
            </a:r>
            <a:endParaRPr lang="en-US" dirty="0" smtClean="0"/>
          </a:p>
        </p:txBody>
      </p:sp>
    </p:spTree>
    <p:extLst>
      <p:ext uri="{BB962C8B-B14F-4D97-AF65-F5344CB8AC3E}">
        <p14:creationId xmlns:p14="http://schemas.microsoft.com/office/powerpoint/2010/main" val="664039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Roaring 20s (Jazz Age)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"Roaring Twenties," or Jazz Age, ushered in an exciting era of prosperity after World War I. </a:t>
            </a:r>
            <a:endParaRPr lang="en-US" dirty="0" smtClean="0"/>
          </a:p>
          <a:p>
            <a:r>
              <a:rPr lang="en-US" dirty="0" smtClean="0"/>
              <a:t>It </a:t>
            </a:r>
            <a:r>
              <a:rPr lang="en-US" dirty="0"/>
              <a:t>was a time of extremes in America. </a:t>
            </a:r>
            <a:endParaRPr lang="en-US" dirty="0" smtClean="0"/>
          </a:p>
          <a:p>
            <a:pPr lvl="1"/>
            <a:r>
              <a:rPr lang="en-US" dirty="0" smtClean="0"/>
              <a:t>Many </a:t>
            </a:r>
            <a:r>
              <a:rPr lang="en-US" dirty="0"/>
              <a:t>Americans enjoyed greater opportunities for material wealth. </a:t>
            </a:r>
            <a:endParaRPr lang="en-US" dirty="0" smtClean="0"/>
          </a:p>
          <a:p>
            <a:pPr lvl="1"/>
            <a:r>
              <a:rPr lang="en-US" dirty="0" smtClean="0"/>
              <a:t>Others, </a:t>
            </a:r>
            <a:r>
              <a:rPr lang="en-US" dirty="0"/>
              <a:t>including immigrants and minority groups, experienced poverty and misery. </a:t>
            </a:r>
            <a:endParaRPr lang="en-US" dirty="0" smtClean="0"/>
          </a:p>
          <a:p>
            <a:pPr lvl="1"/>
            <a:r>
              <a:rPr lang="en-US" dirty="0" smtClean="0"/>
              <a:t>In </a:t>
            </a:r>
            <a:r>
              <a:rPr lang="en-US" dirty="0"/>
              <a:t>the big cities, flappers—women with short hair, short skirts, powdered knees and makeup—came to symbolize modern freedom. </a:t>
            </a:r>
            <a:endParaRPr lang="en-US" dirty="0" smtClean="0"/>
          </a:p>
          <a:p>
            <a:pPr lvl="1"/>
            <a:r>
              <a:rPr lang="en-US" dirty="0" smtClean="0"/>
              <a:t>At </a:t>
            </a:r>
            <a:r>
              <a:rPr lang="en-US" dirty="0"/>
              <a:t>the same time, hate groups, such as the Ku Klux Klan, represented the worst of American culture.</a:t>
            </a:r>
          </a:p>
        </p:txBody>
      </p:sp>
    </p:spTree>
    <p:extLst>
      <p:ext uri="{BB962C8B-B14F-4D97-AF65-F5344CB8AC3E}">
        <p14:creationId xmlns:p14="http://schemas.microsoft.com/office/powerpoint/2010/main" val="189201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 Scott Fitzgerald</a:t>
            </a:r>
            <a:endParaRPr lang="en-US" dirty="0"/>
          </a:p>
        </p:txBody>
      </p:sp>
      <p:sp>
        <p:nvSpPr>
          <p:cNvPr id="3" name="Content Placeholder 2"/>
          <p:cNvSpPr>
            <a:spLocks noGrp="1"/>
          </p:cNvSpPr>
          <p:nvPr>
            <p:ph idx="1"/>
          </p:nvPr>
        </p:nvSpPr>
        <p:spPr/>
        <p:txBody>
          <a:bodyPr/>
          <a:lstStyle/>
          <a:p>
            <a:r>
              <a:rPr lang="en-US" dirty="0"/>
              <a:t>Among White writers, F. Scott Fitzgerald is the author most often associated with the 1920s. </a:t>
            </a:r>
            <a:endParaRPr lang="en-US" dirty="0" smtClean="0"/>
          </a:p>
          <a:p>
            <a:r>
              <a:rPr lang="en-US" dirty="0" smtClean="0"/>
              <a:t>Fitzgerald's </a:t>
            </a:r>
            <a:r>
              <a:rPr lang="en-US" dirty="0"/>
              <a:t>novels often dealt with the effect America's materialistic culture had on people. </a:t>
            </a:r>
            <a:endParaRPr lang="en-US" dirty="0" smtClean="0"/>
          </a:p>
          <a:p>
            <a:pPr lvl="1"/>
            <a:r>
              <a:rPr lang="en-US" dirty="0" smtClean="0"/>
              <a:t>For </a:t>
            </a:r>
            <a:r>
              <a:rPr lang="en-US" dirty="0"/>
              <a:t>example, his classic novel </a:t>
            </a:r>
            <a:r>
              <a:rPr lang="en-US" i="1" dirty="0"/>
              <a:t>The Great Gatsby</a:t>
            </a:r>
            <a:r>
              <a:rPr lang="en-US" dirty="0"/>
              <a:t> tells the story of a man who realizes his dream of material success, only to become disillusioned with the empty life he's created for himself.</a:t>
            </a:r>
          </a:p>
        </p:txBody>
      </p:sp>
    </p:spTree>
    <p:extLst>
      <p:ext uri="{BB962C8B-B14F-4D97-AF65-F5344CB8AC3E}">
        <p14:creationId xmlns:p14="http://schemas.microsoft.com/office/powerpoint/2010/main" val="4139174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Earnest Hemingway</a:t>
            </a:r>
            <a:endParaRPr lang="en-US" dirty="0"/>
          </a:p>
        </p:txBody>
      </p:sp>
      <p:sp>
        <p:nvSpPr>
          <p:cNvPr id="3" name="Content Placeholder 2"/>
          <p:cNvSpPr>
            <a:spLocks noGrp="1"/>
          </p:cNvSpPr>
          <p:nvPr>
            <p:ph idx="1"/>
          </p:nvPr>
        </p:nvSpPr>
        <p:spPr/>
        <p:txBody>
          <a:bodyPr/>
          <a:lstStyle/>
          <a:p>
            <a:r>
              <a:rPr lang="en-US" dirty="0"/>
              <a:t>Ernest Hemingway, a close friend of Fitzgerald's, also wrote about disillusionment and betrayal in his novels and short stories. </a:t>
            </a:r>
            <a:endParaRPr lang="en-US" dirty="0" smtClean="0"/>
          </a:p>
          <a:p>
            <a:r>
              <a:rPr lang="en-US" dirty="0" smtClean="0"/>
              <a:t>Wounded </a:t>
            </a:r>
            <a:r>
              <a:rPr lang="en-US" dirty="0"/>
              <a:t>in the World War I while working in the ambulance </a:t>
            </a:r>
            <a:r>
              <a:rPr lang="en-US" dirty="0" err="1"/>
              <a:t>corp</a:t>
            </a:r>
            <a:r>
              <a:rPr lang="en-US" dirty="0"/>
              <a:t>, Hemingway found it difficult to readjust after returning home. </a:t>
            </a:r>
            <a:endParaRPr lang="en-US" dirty="0" smtClean="0"/>
          </a:p>
          <a:p>
            <a:r>
              <a:rPr lang="en-US" dirty="0" smtClean="0"/>
              <a:t>Hemingway </a:t>
            </a:r>
            <a:r>
              <a:rPr lang="en-US" dirty="0"/>
              <a:t>became an international celebrity after the publication of his first novel, </a:t>
            </a:r>
            <a:r>
              <a:rPr lang="en-US" i="1" dirty="0"/>
              <a:t>The Sun Also Rises</a:t>
            </a:r>
            <a:r>
              <a:rPr lang="en-US" dirty="0"/>
              <a:t>, in 1926.</a:t>
            </a:r>
          </a:p>
        </p:txBody>
      </p:sp>
    </p:spTree>
    <p:extLst>
      <p:ext uri="{BB962C8B-B14F-4D97-AF65-F5344CB8AC3E}">
        <p14:creationId xmlns:p14="http://schemas.microsoft.com/office/powerpoint/2010/main" val="1930192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a:t>
            </a:r>
            <a:endParaRPr lang="en-US" dirty="0"/>
          </a:p>
        </p:txBody>
      </p:sp>
      <p:sp>
        <p:nvSpPr>
          <p:cNvPr id="3" name="Content Placeholder 2"/>
          <p:cNvSpPr>
            <a:spLocks noGrp="1"/>
          </p:cNvSpPr>
          <p:nvPr>
            <p:ph idx="1"/>
          </p:nvPr>
        </p:nvSpPr>
        <p:spPr/>
        <p:txBody>
          <a:bodyPr>
            <a:normAutofit fontScale="85000" lnSpcReduction="20000"/>
          </a:bodyPr>
          <a:lstStyle/>
          <a:p>
            <a:r>
              <a:rPr lang="en-US" dirty="0"/>
              <a:t>Women writers also had a voice during the jazz age. </a:t>
            </a:r>
            <a:endParaRPr lang="en-US" dirty="0" smtClean="0"/>
          </a:p>
          <a:p>
            <a:r>
              <a:rPr lang="en-US" dirty="0" err="1" smtClean="0"/>
              <a:t>Nella</a:t>
            </a:r>
            <a:r>
              <a:rPr lang="en-US" dirty="0" smtClean="0"/>
              <a:t> </a:t>
            </a:r>
            <a:r>
              <a:rPr lang="en-US" dirty="0"/>
              <a:t>Larsen, one of the most important writers of the Harlem Renaissance, addressed the theme of how the American dream applied to African Americans. </a:t>
            </a:r>
            <a:endParaRPr lang="en-US" dirty="0" smtClean="0"/>
          </a:p>
          <a:p>
            <a:pPr lvl="1"/>
            <a:r>
              <a:rPr lang="en-US" dirty="0" smtClean="0"/>
              <a:t>She </a:t>
            </a:r>
            <a:r>
              <a:rPr lang="en-US" dirty="0"/>
              <a:t>explored the line between African American culture and white culture in the 1920s, and wrote about the phenomenon of light-skinned African Americans who "passed" for white</a:t>
            </a:r>
            <a:r>
              <a:rPr lang="en-US" dirty="0" smtClean="0"/>
              <a:t>.</a:t>
            </a:r>
          </a:p>
          <a:p>
            <a:r>
              <a:rPr lang="en-US" dirty="0"/>
              <a:t>Jewish writer </a:t>
            </a:r>
            <a:r>
              <a:rPr lang="en-US" dirty="0" err="1"/>
              <a:t>Anzia</a:t>
            </a:r>
            <a:r>
              <a:rPr lang="en-US" dirty="0"/>
              <a:t> </a:t>
            </a:r>
            <a:r>
              <a:rPr lang="en-US" dirty="0" err="1"/>
              <a:t>Yezerskia</a:t>
            </a:r>
            <a:r>
              <a:rPr lang="en-US" dirty="0"/>
              <a:t> also explored the American dream—and how it related to the immigrant experience. </a:t>
            </a:r>
            <a:endParaRPr lang="en-US" dirty="0" smtClean="0"/>
          </a:p>
          <a:p>
            <a:pPr lvl="1"/>
            <a:r>
              <a:rPr lang="en-US" dirty="0" smtClean="0"/>
              <a:t>Her </a:t>
            </a:r>
            <a:r>
              <a:rPr lang="en-US" dirty="0"/>
              <a:t>short stories and novels dealt with Jewish assimilation in America, including gender and cultural conflicts faced by traditional European families new to America.</a:t>
            </a:r>
          </a:p>
          <a:p>
            <a:pPr lvl="1"/>
            <a:endParaRPr lang="en-US" dirty="0"/>
          </a:p>
        </p:txBody>
      </p:sp>
    </p:spTree>
    <p:extLst>
      <p:ext uri="{BB962C8B-B14F-4D97-AF65-F5344CB8AC3E}">
        <p14:creationId xmlns:p14="http://schemas.microsoft.com/office/powerpoint/2010/main" val="3453380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When reading American literature from the 1920s, it's important to keep in mind the extremes characterizing this era</a:t>
            </a:r>
            <a:r>
              <a:rPr lang="en-US" dirty="0" smtClean="0"/>
              <a:t>.</a:t>
            </a:r>
          </a:p>
          <a:p>
            <a:pPr lvl="1"/>
            <a:r>
              <a:rPr lang="en-US" dirty="0" smtClean="0"/>
              <a:t>Great prosperity for some, poverty and misery for others.</a:t>
            </a:r>
          </a:p>
          <a:p>
            <a:pPr lvl="1"/>
            <a:r>
              <a:rPr lang="en-US" dirty="0" smtClean="0"/>
              <a:t>Prohibition, organized crime.</a:t>
            </a:r>
          </a:p>
          <a:p>
            <a:pPr lvl="1"/>
            <a:r>
              <a:rPr lang="en-US" dirty="0" smtClean="0"/>
              <a:t>Isolationism, “Americanism”, and Racism</a:t>
            </a:r>
          </a:p>
          <a:p>
            <a:r>
              <a:rPr lang="en-US" dirty="0" smtClean="0"/>
              <a:t>More leisure time for music (Jazz) and films.</a:t>
            </a:r>
          </a:p>
          <a:p>
            <a:r>
              <a:rPr lang="en-US" dirty="0" smtClean="0"/>
              <a:t>African American artists flourished in the Harlem Renaissance.</a:t>
            </a:r>
          </a:p>
          <a:p>
            <a:r>
              <a:rPr lang="en-US" dirty="0" smtClean="0"/>
              <a:t>The development of </a:t>
            </a:r>
            <a:r>
              <a:rPr lang="en-US" smtClean="0"/>
              <a:t>the idea of the American </a:t>
            </a:r>
            <a:r>
              <a:rPr lang="en-US" dirty="0" smtClean="0"/>
              <a:t>Dream</a:t>
            </a:r>
            <a:endParaRPr lang="en-US" dirty="0"/>
          </a:p>
        </p:txBody>
      </p:sp>
    </p:spTree>
    <p:extLst>
      <p:ext uri="{BB962C8B-B14F-4D97-AF65-F5344CB8AC3E}">
        <p14:creationId xmlns:p14="http://schemas.microsoft.com/office/powerpoint/2010/main" val="265978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Jazz Age (Roaring 20s)</a:t>
            </a:r>
            <a:endParaRPr lang="en-US" dirty="0"/>
          </a:p>
        </p:txBody>
      </p:sp>
      <p:sp>
        <p:nvSpPr>
          <p:cNvPr id="3" name="Content Placeholder 2"/>
          <p:cNvSpPr>
            <a:spLocks noGrp="1"/>
          </p:cNvSpPr>
          <p:nvPr>
            <p:ph idx="1"/>
          </p:nvPr>
        </p:nvSpPr>
        <p:spPr/>
        <p:txBody>
          <a:bodyPr>
            <a:normAutofit/>
          </a:bodyPr>
          <a:lstStyle/>
          <a:p>
            <a:r>
              <a:rPr lang="en-US" dirty="0"/>
              <a:t>When reading American literature from the 1920s, it's important to keep in mind the cultural extremes of the decade. </a:t>
            </a:r>
            <a:endParaRPr lang="en-US" dirty="0" smtClean="0"/>
          </a:p>
          <a:p>
            <a:r>
              <a:rPr lang="en-US" dirty="0" smtClean="0"/>
              <a:t>The </a:t>
            </a:r>
            <a:r>
              <a:rPr lang="en-US" dirty="0"/>
              <a:t>literature of this era reflects both the new sense of hope and the sense of desperation Americans experienced at the time.</a:t>
            </a:r>
            <a:endParaRPr lang="en-US" dirty="0" smtClean="0"/>
          </a:p>
        </p:txBody>
      </p:sp>
    </p:spTree>
    <p:extLst>
      <p:ext uri="{BB962C8B-B14F-4D97-AF65-F5344CB8AC3E}">
        <p14:creationId xmlns:p14="http://schemas.microsoft.com/office/powerpoint/2010/main" val="107465065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Freedom &amp; Social Change</a:t>
            </a:r>
            <a:endParaRPr lang="en-US" dirty="0"/>
          </a:p>
        </p:txBody>
      </p:sp>
      <p:sp>
        <p:nvSpPr>
          <p:cNvPr id="3" name="Content Placeholder 2"/>
          <p:cNvSpPr>
            <a:spLocks noGrp="1"/>
          </p:cNvSpPr>
          <p:nvPr>
            <p:ph idx="1"/>
          </p:nvPr>
        </p:nvSpPr>
        <p:spPr/>
        <p:txBody>
          <a:bodyPr>
            <a:normAutofit/>
          </a:bodyPr>
          <a:lstStyle/>
          <a:p>
            <a:r>
              <a:rPr lang="en-US" dirty="0" smtClean="0"/>
              <a:t>As </a:t>
            </a:r>
            <a:r>
              <a:rPr lang="en-US" dirty="0"/>
              <a:t>a result of America's new-found affluence following World War I, the pursuit of pleasure became a focus of many Americans. </a:t>
            </a:r>
            <a:endParaRPr lang="en-US" dirty="0" smtClean="0"/>
          </a:p>
          <a:p>
            <a:r>
              <a:rPr lang="en-US" dirty="0" smtClean="0"/>
              <a:t>However</a:t>
            </a:r>
            <a:r>
              <a:rPr lang="en-US" dirty="0"/>
              <a:t>, Americans with more traditional values—often those living in small towns—maintained an ethic of hard work, social conformity, and respectability. These Americans were outraged by the cultural change they saw in the big cities.</a:t>
            </a:r>
          </a:p>
        </p:txBody>
      </p:sp>
    </p:spTree>
    <p:extLst>
      <p:ext uri="{BB962C8B-B14F-4D97-AF65-F5344CB8AC3E}">
        <p14:creationId xmlns:p14="http://schemas.microsoft.com/office/powerpoint/2010/main" val="807280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&amp; Cultural Change</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This growing sense of outrage contributed to the strength of the Prohibition movement in the years leading up to the 1920s. </a:t>
            </a:r>
            <a:endParaRPr lang="en-US" dirty="0" smtClean="0"/>
          </a:p>
          <a:p>
            <a:r>
              <a:rPr lang="en-US" dirty="0" smtClean="0"/>
              <a:t>The </a:t>
            </a:r>
            <a:r>
              <a:rPr lang="en-US" dirty="0"/>
              <a:t>eighteenth amendment to the U.S. Constitution—forbidding the manufacture, transport, or sale of liquor—was ratified in 1919. </a:t>
            </a:r>
            <a:endParaRPr lang="en-US" dirty="0" smtClean="0"/>
          </a:p>
          <a:p>
            <a:r>
              <a:rPr lang="en-US" dirty="0" smtClean="0"/>
              <a:t>Ironically</a:t>
            </a:r>
            <a:r>
              <a:rPr lang="en-US" dirty="0"/>
              <a:t>, the amendment contributed to further upheaval by creating a market for legally made and transported alcohol. This market was eagerly served by organized crime, which began to flourish during this era.</a:t>
            </a:r>
          </a:p>
        </p:txBody>
      </p:sp>
    </p:spTree>
    <p:extLst>
      <p:ext uri="{BB962C8B-B14F-4D97-AF65-F5344CB8AC3E}">
        <p14:creationId xmlns:p14="http://schemas.microsoft.com/office/powerpoint/2010/main" val="399201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&amp; Cultural Change</a:t>
            </a:r>
            <a:endParaRPr lang="en-US" dirty="0"/>
          </a:p>
        </p:txBody>
      </p:sp>
      <p:sp>
        <p:nvSpPr>
          <p:cNvPr id="3" name="Content Placeholder 2"/>
          <p:cNvSpPr>
            <a:spLocks noGrp="1"/>
          </p:cNvSpPr>
          <p:nvPr>
            <p:ph idx="1"/>
          </p:nvPr>
        </p:nvSpPr>
        <p:spPr/>
        <p:txBody>
          <a:bodyPr>
            <a:normAutofit lnSpcReduction="10000"/>
          </a:bodyPr>
          <a:lstStyle/>
          <a:p>
            <a:r>
              <a:rPr lang="en-US" dirty="0"/>
              <a:t>In the 1920s, automobiles changed the cultural landscape. Henry Ford's development of assembly-line production made cars cheap enough for most Americans to buy. </a:t>
            </a:r>
            <a:endParaRPr lang="en-US" dirty="0" smtClean="0"/>
          </a:p>
          <a:p>
            <a:r>
              <a:rPr lang="en-US" dirty="0" smtClean="0"/>
              <a:t>Americans </a:t>
            </a:r>
            <a:r>
              <a:rPr lang="en-US" dirty="0"/>
              <a:t>became more and more dependent on cars. As a result the automobile industry created millions of jobs in highway construction and automobile plants. </a:t>
            </a:r>
            <a:endParaRPr lang="en-US" dirty="0" smtClean="0"/>
          </a:p>
          <a:p>
            <a:r>
              <a:rPr lang="en-US" dirty="0" smtClean="0"/>
              <a:t>For </a:t>
            </a:r>
            <a:r>
              <a:rPr lang="en-US" dirty="0"/>
              <a:t>many, owning a car became a symbol of freedom and prosperity.</a:t>
            </a:r>
          </a:p>
        </p:txBody>
      </p:sp>
    </p:spTree>
    <p:extLst>
      <p:ext uri="{BB962C8B-B14F-4D97-AF65-F5344CB8AC3E}">
        <p14:creationId xmlns:p14="http://schemas.microsoft.com/office/powerpoint/2010/main" val="1936123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&amp; Cultural Change</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addition to automobiles, Americans began buying large consumer appliances, including washing machines, refrigerators, electric irons, and stoves. </a:t>
            </a:r>
            <a:endParaRPr lang="en-US" dirty="0" smtClean="0"/>
          </a:p>
          <a:p>
            <a:r>
              <a:rPr lang="en-US" dirty="0" smtClean="0"/>
              <a:t>These </a:t>
            </a:r>
            <a:r>
              <a:rPr lang="en-US" dirty="0"/>
              <a:t>purchases transformed the household. Tasks, such as laundry or cooking, could be completed much faster with the new appliances. </a:t>
            </a:r>
            <a:r>
              <a:rPr lang="en-US" dirty="0" smtClean="0"/>
              <a:t>Women </a:t>
            </a:r>
            <a:r>
              <a:rPr lang="en-US" dirty="0"/>
              <a:t>of the era were no longer confined to the home. </a:t>
            </a:r>
            <a:endParaRPr lang="en-US" dirty="0" smtClean="0"/>
          </a:p>
          <a:p>
            <a:r>
              <a:rPr lang="en-US" dirty="0" smtClean="0"/>
              <a:t>Post-war </a:t>
            </a:r>
            <a:r>
              <a:rPr lang="en-US" dirty="0"/>
              <a:t>prosperity also led to a relaxation of sexual norms for women. Fashionable young women, known as flappers, shocked contemporary society with their short hairdos and knee-length skirts. </a:t>
            </a:r>
            <a:endParaRPr lang="en-US" dirty="0" smtClean="0"/>
          </a:p>
        </p:txBody>
      </p:sp>
    </p:spTree>
    <p:extLst>
      <p:ext uri="{BB962C8B-B14F-4D97-AF65-F5344CB8AC3E}">
        <p14:creationId xmlns:p14="http://schemas.microsoft.com/office/powerpoint/2010/main" val="3341097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&amp; Cultural Change - Women</a:t>
            </a:r>
            <a:endParaRPr lang="en-US" dirty="0"/>
          </a:p>
        </p:txBody>
      </p:sp>
      <p:sp>
        <p:nvSpPr>
          <p:cNvPr id="3" name="Content Placeholder 2"/>
          <p:cNvSpPr>
            <a:spLocks noGrp="1"/>
          </p:cNvSpPr>
          <p:nvPr>
            <p:ph idx="1"/>
          </p:nvPr>
        </p:nvSpPr>
        <p:spPr/>
        <p:txBody>
          <a:bodyPr>
            <a:normAutofit fontScale="85000" lnSpcReduction="20000"/>
          </a:bodyPr>
          <a:lstStyle/>
          <a:p>
            <a:r>
              <a:rPr lang="en-US" dirty="0"/>
              <a:t>Women in the 1920s flew in the face of what society thought they should be; many openly smoked, drank, and swore. </a:t>
            </a:r>
            <a:endParaRPr lang="en-US" dirty="0" smtClean="0"/>
          </a:p>
          <a:p>
            <a:r>
              <a:rPr lang="en-US" dirty="0" smtClean="0"/>
              <a:t>At </a:t>
            </a:r>
            <a:r>
              <a:rPr lang="en-US" dirty="0"/>
              <a:t>the same time, more American women worked outside the home and went to college than at any other time in the country's history.</a:t>
            </a:r>
          </a:p>
          <a:p>
            <a:r>
              <a:rPr lang="en-US" dirty="0"/>
              <a:t>Many male writers of the time, including Ernest Hemingway, F. Scott Fitzgerald, and T.S. Eliot, interpreted the so-called </a:t>
            </a:r>
            <a:r>
              <a:rPr lang="en-US" i="1" dirty="0"/>
              <a:t>"New Woman" </a:t>
            </a:r>
            <a:r>
              <a:rPr lang="en-US" dirty="0"/>
              <a:t>as a sign of social breakdown. </a:t>
            </a:r>
            <a:endParaRPr lang="en-US" dirty="0" smtClean="0"/>
          </a:p>
          <a:p>
            <a:r>
              <a:rPr lang="en-US" dirty="0" smtClean="0"/>
              <a:t>In </a:t>
            </a:r>
            <a:r>
              <a:rPr lang="en-US" dirty="0"/>
              <a:t>The </a:t>
            </a:r>
            <a:r>
              <a:rPr lang="en-US" i="1" dirty="0"/>
              <a:t>Great Gatsby</a:t>
            </a:r>
            <a:r>
              <a:rPr lang="en-US" dirty="0"/>
              <a:t>, for example, Fitzgerald portrays the character Daisy as an irresponsible woman, corrupted by wealth and the immorality of society.</a:t>
            </a:r>
          </a:p>
          <a:p>
            <a:endParaRPr lang="en-US" dirty="0"/>
          </a:p>
        </p:txBody>
      </p:sp>
    </p:spTree>
    <p:extLst>
      <p:ext uri="{BB962C8B-B14F-4D97-AF65-F5344CB8AC3E}">
        <p14:creationId xmlns:p14="http://schemas.microsoft.com/office/powerpoint/2010/main" val="1076837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Dream</a:t>
            </a:r>
            <a:endParaRPr lang="en-US" dirty="0"/>
          </a:p>
        </p:txBody>
      </p:sp>
      <p:sp>
        <p:nvSpPr>
          <p:cNvPr id="3" name="Content Placeholder 2"/>
          <p:cNvSpPr>
            <a:spLocks noGrp="1"/>
          </p:cNvSpPr>
          <p:nvPr>
            <p:ph idx="1"/>
          </p:nvPr>
        </p:nvSpPr>
        <p:spPr/>
        <p:txBody>
          <a:bodyPr>
            <a:normAutofit/>
          </a:bodyPr>
          <a:lstStyle/>
          <a:p>
            <a:r>
              <a:rPr lang="en-US" dirty="0"/>
              <a:t>As a result of their newfound prosperity, many Americans began to aspire to a certain quality of life that had previously been unattainable. </a:t>
            </a:r>
            <a:endParaRPr lang="en-US" dirty="0" smtClean="0"/>
          </a:p>
          <a:p>
            <a:r>
              <a:rPr lang="en-US" dirty="0" smtClean="0"/>
              <a:t>These </a:t>
            </a:r>
            <a:r>
              <a:rPr lang="en-US" dirty="0"/>
              <a:t>aspirations may be summed up as </a:t>
            </a:r>
            <a:r>
              <a:rPr lang="en-US" i="1" dirty="0"/>
              <a:t>the American dream. </a:t>
            </a:r>
            <a:endParaRPr lang="en-US" i="1" dirty="0" smtClean="0"/>
          </a:p>
          <a:p>
            <a:r>
              <a:rPr lang="en-US" dirty="0" smtClean="0"/>
              <a:t>Though </a:t>
            </a:r>
            <a:r>
              <a:rPr lang="en-US" dirty="0"/>
              <a:t>there isn't a single definition of the American dream, in the 1920s it mainly meant achieving happiness through material gains. </a:t>
            </a:r>
            <a:endParaRPr lang="en-US" dirty="0" smtClean="0"/>
          </a:p>
        </p:txBody>
      </p:sp>
    </p:spTree>
    <p:extLst>
      <p:ext uri="{BB962C8B-B14F-4D97-AF65-F5344CB8AC3E}">
        <p14:creationId xmlns:p14="http://schemas.microsoft.com/office/powerpoint/2010/main" val="25190557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3559</TotalTime>
  <Words>2001</Words>
  <Application>Microsoft Office PowerPoint</Application>
  <PresentationFormat>On-screen Show (4:3)</PresentationFormat>
  <Paragraphs>116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Urban</vt:lpstr>
      <vt:lpstr>The Jazz Age  (of The Roaring 20s)</vt:lpstr>
      <vt:lpstr>Roaring 20s (Jazz Age)</vt:lpstr>
      <vt:lpstr>The Jazz Age (Roaring 20s)</vt:lpstr>
      <vt:lpstr>Personal Freedom &amp; Social Change</vt:lpstr>
      <vt:lpstr>Social &amp; Cultural Change</vt:lpstr>
      <vt:lpstr>Social &amp; Cultural Change</vt:lpstr>
      <vt:lpstr>Social &amp; Cultural Change</vt:lpstr>
      <vt:lpstr>Social &amp; Cultural Change - Women</vt:lpstr>
      <vt:lpstr>The American Dream</vt:lpstr>
      <vt:lpstr>The American Dream</vt:lpstr>
      <vt:lpstr>The American Dream</vt:lpstr>
      <vt:lpstr>“Americanism”</vt:lpstr>
      <vt:lpstr>Race &amp; Culture Conflicts</vt:lpstr>
      <vt:lpstr>Race &amp; Culture Conflicts</vt:lpstr>
      <vt:lpstr>Race &amp; Culture Conflicts</vt:lpstr>
      <vt:lpstr>Film</vt:lpstr>
      <vt:lpstr>Music</vt:lpstr>
      <vt:lpstr>Harlem Renaissance</vt:lpstr>
      <vt:lpstr>Langston Hughes</vt:lpstr>
      <vt:lpstr>F. Scott Fitzgerald</vt:lpstr>
      <vt:lpstr>Earnest Hemingway</vt:lpstr>
      <vt:lpstr>Women</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Reading</dc:title>
  <dc:creator>tshumway</dc:creator>
  <cp:lastModifiedBy>tshumway</cp:lastModifiedBy>
  <cp:revision>125</cp:revision>
  <dcterms:created xsi:type="dcterms:W3CDTF">2012-08-27T14:39:42Z</dcterms:created>
  <dcterms:modified xsi:type="dcterms:W3CDTF">2013-04-15T15:43:41Z</dcterms:modified>
</cp:coreProperties>
</file>