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1F704-56F2-4F90-9947-E83A5042E66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2F95C-2FEF-46FF-8EBF-7B283175E9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7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547A07-5EFF-4308-B293-35AC18D650F5}" type="datetimeFigureOut">
              <a:rPr lang="en-US" smtClean="0"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193FC13-E56B-4B71-86FC-37296A98AE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Forms of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English Lit. &amp; Comp.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1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ode is a lyric poem that celebrates its subject. It can treat its subject as </a:t>
            </a:r>
            <a:r>
              <a:rPr lang="en-US" dirty="0" smtClean="0"/>
              <a:t>a symbol </a:t>
            </a:r>
            <a:r>
              <a:rPr lang="en-US" dirty="0"/>
              <a:t>for universal ideas, or simply commemorate a notable event or person. </a:t>
            </a:r>
            <a:endParaRPr lang="en-US" dirty="0" smtClean="0"/>
          </a:p>
          <a:p>
            <a:r>
              <a:rPr lang="en-US" dirty="0" smtClean="0"/>
              <a:t>Famous </a:t>
            </a:r>
            <a:r>
              <a:rPr lang="en-US" dirty="0"/>
              <a:t>odes include </a:t>
            </a:r>
            <a:r>
              <a:rPr lang="en-US" dirty="0" smtClean="0"/>
              <a:t>Shelley's "Ode </a:t>
            </a:r>
            <a:r>
              <a:rPr lang="en-US" dirty="0"/>
              <a:t>to the West Wind" and Keats's "Ode on a Grecian Urn."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6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elegy is a lyric poem that praises a dead person or people. It may focus </a:t>
            </a:r>
            <a:r>
              <a:rPr lang="en-US" dirty="0" smtClean="0"/>
              <a:t>on the </a:t>
            </a:r>
            <a:r>
              <a:rPr lang="en-US" dirty="0"/>
              <a:t>subject's significance </a:t>
            </a:r>
            <a:r>
              <a:rPr lang="en-US" dirty="0" smtClean="0"/>
              <a:t> as </a:t>
            </a:r>
            <a:r>
              <a:rPr lang="en-US" dirty="0"/>
              <a:t>an individual, or treat the subject as a symbol of </a:t>
            </a:r>
            <a:r>
              <a:rPr lang="en-US" dirty="0" smtClean="0"/>
              <a:t>larger themes </a:t>
            </a:r>
            <a:r>
              <a:rPr lang="en-US" dirty="0"/>
              <a:t>such as sorrow or human mortality. The subject may or may not be </a:t>
            </a:r>
            <a:r>
              <a:rPr lang="en-US" dirty="0" smtClean="0"/>
              <a:t>personally known </a:t>
            </a:r>
            <a:r>
              <a:rPr lang="en-US" dirty="0"/>
              <a:t>to the poet.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Shelley's "</a:t>
            </a:r>
            <a:r>
              <a:rPr lang="en-US" dirty="0" err="1"/>
              <a:t>Adonais</a:t>
            </a:r>
            <a:r>
              <a:rPr lang="en-US" dirty="0"/>
              <a:t>" eulogizes his friend Keats; </a:t>
            </a:r>
            <a:r>
              <a:rPr lang="en-US" dirty="0" smtClean="0"/>
              <a:t>Walt Whitman</a:t>
            </a:r>
            <a:r>
              <a:rPr lang="en-US" dirty="0"/>
              <a:t>, on the other hand, writes about Abraham Lincoln (whom he didn't </a:t>
            </a:r>
            <a:r>
              <a:rPr lang="en-US" dirty="0" smtClean="0"/>
              <a:t>know personally</a:t>
            </a:r>
            <a:r>
              <a:rPr lang="en-US" dirty="0"/>
              <a:t>) in "When Lilacs Last in the Dooryard </a:t>
            </a:r>
            <a:r>
              <a:rPr lang="en-US" dirty="0" err="1"/>
              <a:t>Bloom'd</a:t>
            </a:r>
            <a:r>
              <a:rPr lang="en-US" dirty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04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Monologue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Dramatic monologues are poems delivered by speakers </a:t>
            </a:r>
            <a:r>
              <a:rPr lang="en-US" dirty="0" smtClean="0"/>
              <a:t>who describe </a:t>
            </a:r>
            <a:r>
              <a:rPr lang="en-US" dirty="0"/>
              <a:t>themselves or relate events they saw or participated in. </a:t>
            </a:r>
            <a:endParaRPr lang="en-US" dirty="0" smtClean="0"/>
          </a:p>
          <a:p>
            <a:r>
              <a:rPr lang="en-US" dirty="0" smtClean="0"/>
              <a:t>Speakers </a:t>
            </a:r>
            <a:r>
              <a:rPr lang="en-US" dirty="0"/>
              <a:t>of </a:t>
            </a:r>
            <a:r>
              <a:rPr lang="en-US" dirty="0" smtClean="0"/>
              <a:t>dramatic monologues </a:t>
            </a:r>
            <a:r>
              <a:rPr lang="en-US" dirty="0"/>
              <a:t>are viable, psychologically substantive characters, not just narrators </a:t>
            </a:r>
            <a:r>
              <a:rPr lang="en-US" dirty="0" smtClean="0"/>
              <a:t>of events </a:t>
            </a:r>
            <a:r>
              <a:rPr lang="en-US" dirty="0"/>
              <a:t>they've witnessed. This characteristic of the speaker distinguishes a </a:t>
            </a:r>
            <a:r>
              <a:rPr lang="en-US" dirty="0" smtClean="0"/>
              <a:t>dramatic monologue </a:t>
            </a:r>
            <a:r>
              <a:rPr lang="en-US" dirty="0"/>
              <a:t>from a narrative poem.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3718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Form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Poetry without an established meter and rhyme pattern is classified as free form poetry.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96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Free verse isn't constrained by a rhythm or rhyme scheme. Instead, </a:t>
            </a:r>
            <a:r>
              <a:rPr lang="en-US" dirty="0" smtClean="0"/>
              <a:t>poets rely </a:t>
            </a:r>
            <a:r>
              <a:rPr lang="en-US" dirty="0"/>
              <a:t>on imagery, figurative language, assonance, repetition, and alliteration to </a:t>
            </a:r>
            <a:r>
              <a:rPr lang="en-US" dirty="0" smtClean="0"/>
              <a:t>infuse music </a:t>
            </a:r>
            <a:r>
              <a:rPr lang="en-US" dirty="0"/>
              <a:t>into the poem. </a:t>
            </a:r>
            <a:endParaRPr lang="en-US" dirty="0" smtClean="0"/>
          </a:p>
          <a:p>
            <a:r>
              <a:rPr lang="en-US" dirty="0" smtClean="0"/>
              <a:t>Robert </a:t>
            </a:r>
            <a:r>
              <a:rPr lang="en-US" dirty="0"/>
              <a:t>Frost likened free verse to playing tennis without a </a:t>
            </a:r>
            <a:r>
              <a:rPr lang="en-US" dirty="0" smtClean="0"/>
              <a:t>net.</a:t>
            </a:r>
          </a:p>
          <a:p>
            <a:r>
              <a:rPr lang="en-US" dirty="0" smtClean="0"/>
              <a:t>Walt </a:t>
            </a:r>
            <a:r>
              <a:rPr lang="en-US" dirty="0"/>
              <a:t>Whitman, </a:t>
            </a:r>
            <a:r>
              <a:rPr lang="en-US" dirty="0" err="1"/>
              <a:t>e.e</a:t>
            </a:r>
            <a:r>
              <a:rPr lang="en-US" dirty="0"/>
              <a:t>. </a:t>
            </a:r>
            <a:r>
              <a:rPr lang="en-US" dirty="0" err="1"/>
              <a:t>cummings</a:t>
            </a:r>
            <a:r>
              <a:rPr lang="en-US" dirty="0"/>
              <a:t>, and William Carlos Williams all used this technique. </a:t>
            </a:r>
            <a:endParaRPr lang="en-US" dirty="0" smtClean="0"/>
          </a:p>
          <a:p>
            <a:r>
              <a:rPr lang="en-US" dirty="0" smtClean="0"/>
              <a:t>Free verse </a:t>
            </a:r>
            <a:r>
              <a:rPr lang="en-US" dirty="0"/>
              <a:t>is the predominate form for poetry now being written.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4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&amp; Concrete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poetry written in a shape resembling an </a:t>
            </a:r>
            <a:r>
              <a:rPr lang="en-US" dirty="0" smtClean="0"/>
              <a:t>object, which </a:t>
            </a:r>
            <a:r>
              <a:rPr lang="en-US" dirty="0"/>
              <a:t>enriches its meaning.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William </a:t>
            </a:r>
            <a:r>
              <a:rPr lang="en-US" dirty="0" err="1"/>
              <a:t>Burford's</a:t>
            </a:r>
            <a:r>
              <a:rPr lang="en-US" dirty="0"/>
              <a:t> poem "A Christmas Tree" </a:t>
            </a:r>
            <a:r>
              <a:rPr lang="en-US" dirty="0" smtClean="0"/>
              <a:t>is shaped </a:t>
            </a:r>
            <a:r>
              <a:rPr lang="en-US" dirty="0"/>
              <a:t>in the form of a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14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Thematic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addition to defining poetry by its metrical and rhyme scheme, lyrical poetry can </a:t>
            </a:r>
            <a:r>
              <a:rPr lang="en-US" dirty="0" smtClean="0"/>
              <a:t>be devotional</a:t>
            </a:r>
            <a:r>
              <a:rPr lang="en-US" dirty="0"/>
              <a:t>, humorous, or didactic.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poem can be thematic while also having another form.  For example, defining </a:t>
            </a:r>
            <a:r>
              <a:rPr lang="en-US" dirty="0"/>
              <a:t>poetry according to its theme </a:t>
            </a:r>
            <a:r>
              <a:rPr lang="en-US" dirty="0" smtClean="0"/>
              <a:t>allows classification </a:t>
            </a:r>
            <a:r>
              <a:rPr lang="en-US" dirty="0"/>
              <a:t>of a Shakespearean sonnet as carpe diem.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4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Devotional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Devotional poems express religious sentiments and explore </a:t>
            </a:r>
            <a:r>
              <a:rPr lang="en-US" dirty="0" smtClean="0"/>
              <a:t>the spiritual </a:t>
            </a:r>
            <a:r>
              <a:rPr lang="en-US" dirty="0"/>
              <a:t>lives of their authors.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George </a:t>
            </a:r>
            <a:r>
              <a:rPr lang="en-US" dirty="0"/>
              <a:t>Herbert, for example, is known for his </a:t>
            </a:r>
            <a:r>
              <a:rPr lang="en-US" dirty="0" smtClean="0"/>
              <a:t>devotional poems</a:t>
            </a:r>
            <a:r>
              <a:rPr lang="en-US" dirty="0"/>
              <a:t>, many of which express crises of religious faith</a:t>
            </a:r>
            <a:r>
              <a:rPr lang="en-US" dirty="0" smtClean="0"/>
              <a:t>. (“The Collar”)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087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Humorous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Humorous poems use wordplay or satire to amuse the reader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Limericks fall into this </a:t>
            </a:r>
            <a:r>
              <a:rPr lang="en-US" dirty="0" smtClean="0"/>
              <a:t>category.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15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Didactic poems try to persuade the reader of a particular argument </a:t>
            </a:r>
            <a:r>
              <a:rPr lang="en-US" dirty="0" smtClean="0"/>
              <a:t>or teach </a:t>
            </a:r>
            <a:r>
              <a:rPr lang="en-US" dirty="0"/>
              <a:t>a moral truth, rather than examining complexities in that argument or idea. </a:t>
            </a:r>
            <a:endParaRPr lang="en-US" dirty="0" smtClean="0"/>
          </a:p>
          <a:p>
            <a:r>
              <a:rPr lang="en-US" dirty="0" smtClean="0"/>
              <a:t>For this </a:t>
            </a:r>
            <a:r>
              <a:rPr lang="en-US" dirty="0"/>
              <a:t>reason, many literary critics consider didactic poems simplistic. Poetry, of </a:t>
            </a:r>
            <a:r>
              <a:rPr lang="en-US" dirty="0" smtClean="0"/>
              <a:t>course, teaches </a:t>
            </a:r>
            <a:r>
              <a:rPr lang="en-US" dirty="0"/>
              <a:t>in subtle ways, but when the preaching purpose supersedes everything else, </a:t>
            </a:r>
            <a:r>
              <a:rPr lang="en-US" dirty="0" smtClean="0"/>
              <a:t>it's didactic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classic example of didactic verse is Franklin's "early to bed early to </a:t>
            </a:r>
            <a:r>
              <a:rPr lang="en-US" smtClean="0"/>
              <a:t>rise, makes </a:t>
            </a:r>
            <a:r>
              <a:rPr lang="en-US" dirty="0"/>
              <a:t>a man healthy, wealthy, and wise."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5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Poems can take many different forms. They can be distinguished by their structure (</a:t>
            </a:r>
            <a:r>
              <a:rPr lang="en-US" dirty="0" smtClean="0"/>
              <a:t>rhyme, meter</a:t>
            </a:r>
            <a:r>
              <a:rPr lang="en-US" dirty="0"/>
              <a:t>, number of lines) or by their message (what is said and who says it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We'll focus </a:t>
            </a:r>
            <a:r>
              <a:rPr lang="en-US" dirty="0" smtClean="0"/>
              <a:t>on narrative </a:t>
            </a:r>
            <a:r>
              <a:rPr lang="en-US" dirty="0"/>
              <a:t>and lyric poems, as well as those classified as free form and thematic.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6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narrative </a:t>
            </a:r>
            <a:r>
              <a:rPr lang="en-US" dirty="0"/>
              <a:t>poem is in some ways like narrative prose. It describes events </a:t>
            </a:r>
            <a:r>
              <a:rPr lang="en-US" dirty="0" smtClean="0"/>
              <a:t>and characters</a:t>
            </a:r>
            <a:r>
              <a:rPr lang="en-US" dirty="0"/>
              <a:t>, real or imaginary, in story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8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epic is a long narrative poem on a momentous subject in which divine, </a:t>
            </a:r>
            <a:r>
              <a:rPr lang="en-US" dirty="0" smtClean="0"/>
              <a:t>semi-divine, or </a:t>
            </a:r>
            <a:r>
              <a:rPr lang="en-US" dirty="0"/>
              <a:t>human characters perform heroic actions. </a:t>
            </a:r>
            <a:endParaRPr lang="en-US" dirty="0" smtClean="0"/>
          </a:p>
          <a:p>
            <a:r>
              <a:rPr lang="en-US" dirty="0" smtClean="0"/>
              <a:t>Familiar </a:t>
            </a:r>
            <a:r>
              <a:rPr lang="en-US" dirty="0"/>
              <a:t>examples of Western </a:t>
            </a:r>
            <a:r>
              <a:rPr lang="en-US" dirty="0" smtClean="0"/>
              <a:t>epics are </a:t>
            </a:r>
            <a:r>
              <a:rPr lang="en-US" dirty="0"/>
              <a:t>Homer's </a:t>
            </a:r>
            <a:r>
              <a:rPr lang="en-US" i="1" dirty="0"/>
              <a:t>Iliad </a:t>
            </a:r>
            <a:r>
              <a:rPr lang="en-US" dirty="0"/>
              <a:t>and </a:t>
            </a:r>
            <a:r>
              <a:rPr lang="en-US" i="1" dirty="0"/>
              <a:t>Odyssey</a:t>
            </a:r>
            <a:r>
              <a:rPr lang="en-US" dirty="0"/>
              <a:t>, Virgil's </a:t>
            </a:r>
            <a:r>
              <a:rPr lang="en-US" i="1" dirty="0" err="1"/>
              <a:t>Aeneid</a:t>
            </a:r>
            <a:r>
              <a:rPr lang="en-US" dirty="0"/>
              <a:t>, and the old English poem, </a:t>
            </a:r>
            <a:r>
              <a:rPr lang="en-US" i="1" dirty="0" smtClean="0"/>
              <a:t>Beowulf</a:t>
            </a:r>
            <a:r>
              <a:rPr lang="en-US" dirty="0" smtClean="0"/>
              <a:t>. Milton's </a:t>
            </a:r>
            <a:r>
              <a:rPr lang="en-US" i="1" dirty="0"/>
              <a:t>Paradise Lost </a:t>
            </a:r>
            <a:r>
              <a:rPr lang="en-US" dirty="0"/>
              <a:t>and Dante's </a:t>
            </a:r>
            <a:r>
              <a:rPr lang="en-US" i="1" dirty="0"/>
              <a:t>Divine Comedy </a:t>
            </a:r>
            <a:r>
              <a:rPr lang="en-US" dirty="0"/>
              <a:t>are examples of classical epics.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9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ballad was originally a narrative song, and many early English ballads </a:t>
            </a:r>
            <a:r>
              <a:rPr lang="en-US" dirty="0" smtClean="0"/>
              <a:t>we think </a:t>
            </a:r>
            <a:r>
              <a:rPr lang="en-US" dirty="0"/>
              <a:t>of as poems are actually song lyrics.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speaker of a ballad relates a story </a:t>
            </a:r>
            <a:r>
              <a:rPr lang="en-US" dirty="0" smtClean="0"/>
              <a:t>in stanza </a:t>
            </a:r>
            <a:r>
              <a:rPr lang="en-US" dirty="0"/>
              <a:t>form, usually in quatrains—stanzas of four lines each. </a:t>
            </a:r>
            <a:endParaRPr lang="en-US" dirty="0" smtClean="0"/>
          </a:p>
          <a:p>
            <a:r>
              <a:rPr lang="en-US" dirty="0" smtClean="0"/>
              <a:t>Ballads </a:t>
            </a:r>
            <a:r>
              <a:rPr lang="en-US" dirty="0"/>
              <a:t>often have </a:t>
            </a:r>
            <a:r>
              <a:rPr lang="en-US" dirty="0" smtClean="0"/>
              <a:t>a consistent </a:t>
            </a:r>
            <a:r>
              <a:rPr lang="en-US" dirty="0"/>
              <a:t>meter (same rhythm pattern in each stanza) and repeat key phrases. </a:t>
            </a:r>
            <a:endParaRPr lang="en-US" dirty="0" smtClean="0"/>
          </a:p>
          <a:p>
            <a:r>
              <a:rPr lang="en-US" dirty="0" smtClean="0"/>
              <a:t>Any story </a:t>
            </a:r>
            <a:r>
              <a:rPr lang="en-US" dirty="0"/>
              <a:t>set to music as a single song can arguably be called a ballad.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9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Allegory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an allegory, the characters often symbolize something beyond themselves.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52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Lyric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</a:t>
            </a:r>
            <a:r>
              <a:rPr lang="en-US" b="1" dirty="0"/>
              <a:t>lyric </a:t>
            </a:r>
            <a:r>
              <a:rPr lang="en-US" dirty="0"/>
              <a:t>is used to classify poems that </a:t>
            </a:r>
            <a:r>
              <a:rPr lang="en-US" i="1" dirty="0"/>
              <a:t>aren't</a:t>
            </a:r>
            <a:r>
              <a:rPr lang="en-US" dirty="0"/>
              <a:t> clearly narrative. In a lyrical poem, </a:t>
            </a:r>
            <a:r>
              <a:rPr lang="en-US" dirty="0" smtClean="0"/>
              <a:t>a single </a:t>
            </a:r>
            <a:r>
              <a:rPr lang="en-US" dirty="0"/>
              <a:t>speaker conveys a thought, emotion, or sensory impression. Originally meant </a:t>
            </a:r>
            <a:r>
              <a:rPr lang="en-US" dirty="0" smtClean="0"/>
              <a:t>to be </a:t>
            </a:r>
            <a:r>
              <a:rPr lang="en-US" dirty="0"/>
              <a:t>sung, a lyric poem can be any length.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43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Aubade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aubade</a:t>
            </a:r>
            <a:r>
              <a:rPr lang="en-US" dirty="0"/>
              <a:t> is a poem written about the morning (usually a love song).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poems sing to the situations </a:t>
            </a:r>
            <a:r>
              <a:rPr lang="en-US" dirty="0" smtClean="0"/>
              <a:t>of lovers </a:t>
            </a:r>
            <a:r>
              <a:rPr lang="en-US" dirty="0"/>
              <a:t>in the morning.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93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Sonnets are defined by their length and rhyme scheme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Elizabethan - </a:t>
            </a:r>
            <a:r>
              <a:rPr lang="en-US" dirty="0"/>
              <a:t>have fourteen lines and a rhyme scheme of </a:t>
            </a:r>
            <a:r>
              <a:rPr lang="en-US" dirty="0" err="1"/>
              <a:t>abab</a:t>
            </a:r>
            <a:r>
              <a:rPr lang="en-US" dirty="0"/>
              <a:t> </a:t>
            </a:r>
            <a:r>
              <a:rPr lang="en-US" dirty="0" err="1" smtClean="0"/>
              <a:t>cdcd</a:t>
            </a:r>
            <a:r>
              <a:rPr lang="en-US" dirty="0"/>
              <a:t> </a:t>
            </a:r>
            <a:r>
              <a:rPr lang="en-US" dirty="0" err="1" smtClean="0"/>
              <a:t>efef</a:t>
            </a:r>
            <a:r>
              <a:rPr lang="en-US" dirty="0" smtClean="0"/>
              <a:t> </a:t>
            </a:r>
            <a:r>
              <a:rPr lang="en-US" dirty="0" err="1"/>
              <a:t>gg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Petrarchan – (Italian) have fourteen </a:t>
            </a:r>
            <a:r>
              <a:rPr lang="en-US" dirty="0"/>
              <a:t>lines and rhymes </a:t>
            </a:r>
            <a:r>
              <a:rPr lang="en-US" dirty="0" err="1"/>
              <a:t>abba</a:t>
            </a:r>
            <a:r>
              <a:rPr lang="en-US" dirty="0"/>
              <a:t> </a:t>
            </a:r>
            <a:r>
              <a:rPr lang="en-US" dirty="0" err="1" smtClean="0"/>
              <a:t>abba</a:t>
            </a:r>
            <a:r>
              <a:rPr lang="en-US" dirty="0" smtClean="0"/>
              <a:t> </a:t>
            </a:r>
            <a:r>
              <a:rPr lang="en-US" dirty="0" err="1" smtClean="0"/>
              <a:t>cde</a:t>
            </a:r>
            <a:r>
              <a:rPr lang="en-US" dirty="0" smtClean="0"/>
              <a:t> </a:t>
            </a:r>
            <a:r>
              <a:rPr lang="en-US" dirty="0" err="1"/>
              <a:t>cde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85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2158</TotalTime>
  <Words>874</Words>
  <Application>Microsoft Office PowerPoint</Application>
  <PresentationFormat>On-screen Show (4:3)</PresentationFormat>
  <Paragraphs>62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Forms of Poetry</vt:lpstr>
      <vt:lpstr>Forms of Poetry</vt:lpstr>
      <vt:lpstr>Narrative Poetry</vt:lpstr>
      <vt:lpstr>Epic</vt:lpstr>
      <vt:lpstr>Ballad</vt:lpstr>
      <vt:lpstr>Allegory</vt:lpstr>
      <vt:lpstr>Lyric Poetry</vt:lpstr>
      <vt:lpstr>Aubade</vt:lpstr>
      <vt:lpstr>Sonnet</vt:lpstr>
      <vt:lpstr>Ode</vt:lpstr>
      <vt:lpstr>Elegy</vt:lpstr>
      <vt:lpstr>Dramatic Monologue</vt:lpstr>
      <vt:lpstr>Free Form Poetry</vt:lpstr>
      <vt:lpstr>Free Verse</vt:lpstr>
      <vt:lpstr>Visual &amp; Concrete Poetry</vt:lpstr>
      <vt:lpstr>Thematic Poetry</vt:lpstr>
      <vt:lpstr>Devotional</vt:lpstr>
      <vt:lpstr>Humorous</vt:lpstr>
      <vt:lpstr>Didactic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Reading</dc:title>
  <dc:creator>tshumway</dc:creator>
  <cp:lastModifiedBy>tshumway</cp:lastModifiedBy>
  <cp:revision>35</cp:revision>
  <dcterms:created xsi:type="dcterms:W3CDTF">2012-08-27T14:39:42Z</dcterms:created>
  <dcterms:modified xsi:type="dcterms:W3CDTF">2012-09-25T16:10:25Z</dcterms:modified>
</cp:coreProperties>
</file>