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8" r:id="rId3"/>
    <p:sldId id="259" r:id="rId4"/>
    <p:sldId id="261"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6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1F704-56F2-4F90-9947-E83A5042E665}" type="datetimeFigureOut">
              <a:rPr lang="en-US" smtClean="0"/>
              <a:t>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2F95C-2FEF-46FF-8EBF-7B283175E9FE}" type="slidenum">
              <a:rPr lang="en-US" smtClean="0"/>
              <a:t>‹#›</a:t>
            </a:fld>
            <a:endParaRPr lang="en-US"/>
          </a:p>
        </p:txBody>
      </p:sp>
    </p:spTree>
    <p:extLst>
      <p:ext uri="{BB962C8B-B14F-4D97-AF65-F5344CB8AC3E}">
        <p14:creationId xmlns:p14="http://schemas.microsoft.com/office/powerpoint/2010/main" val="130907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4547A07-5EFF-4308-B293-35AC18D650F5}" type="datetimeFigureOut">
              <a:rPr lang="en-US" smtClean="0"/>
              <a:t>12/4/2012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93FC13-E56B-4B71-86FC-37296A98A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547A07-5EFF-4308-B293-35AC18D650F5}"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4547A07-5EFF-4308-B293-35AC18D650F5}" type="datetimeFigureOut">
              <a:rPr lang="en-US" smtClean="0"/>
              <a:t>12/4/2012</a:t>
            </a:fld>
            <a:endParaRPr lang="en-US"/>
          </a:p>
        </p:txBody>
      </p:sp>
      <p:sp>
        <p:nvSpPr>
          <p:cNvPr id="27" name="Slide Number Placeholder 26"/>
          <p:cNvSpPr>
            <a:spLocks noGrp="1"/>
          </p:cNvSpPr>
          <p:nvPr>
            <p:ph type="sldNum" sz="quarter" idx="11"/>
          </p:nvPr>
        </p:nvSpPr>
        <p:spPr/>
        <p:txBody>
          <a:bodyPr rtlCol="0"/>
          <a:lstStyle/>
          <a:p>
            <a:fld id="{2193FC13-E56B-4B71-86FC-37296A98AE7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4547A07-5EFF-4308-B293-35AC18D650F5}" type="datetimeFigureOut">
              <a:rPr lang="en-US" smtClean="0"/>
              <a:t>12/4/2012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193FC13-E56B-4B71-86FC-37296A98A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47A07-5EFF-4308-B293-35AC18D650F5}" type="datetimeFigureOut">
              <a:rPr lang="en-US" smtClean="0"/>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547A07-5EFF-4308-B293-35AC18D650F5}" type="datetimeFigureOut">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4547A07-5EFF-4308-B293-35AC18D650F5}" type="datetimeFigureOut">
              <a:rPr lang="en-US" smtClean="0"/>
              <a:t>12/4/2012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193FC13-E56B-4B71-86FC-37296A98A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 in Context</a:t>
            </a:r>
            <a:endParaRPr lang="en-US" dirty="0"/>
          </a:p>
        </p:txBody>
      </p:sp>
      <p:sp>
        <p:nvSpPr>
          <p:cNvPr id="3" name="Subtitle 2"/>
          <p:cNvSpPr>
            <a:spLocks noGrp="1"/>
          </p:cNvSpPr>
          <p:nvPr>
            <p:ph type="subTitle" idx="1"/>
          </p:nvPr>
        </p:nvSpPr>
        <p:spPr/>
        <p:txBody>
          <a:bodyPr/>
          <a:lstStyle/>
          <a:p>
            <a:r>
              <a:rPr lang="en-US" dirty="0" smtClean="0"/>
              <a:t>AP English Lit. &amp; Comp.</a:t>
            </a:r>
            <a:endParaRPr lang="en-US" dirty="0"/>
          </a:p>
        </p:txBody>
      </p:sp>
    </p:spTree>
    <p:extLst>
      <p:ext uri="{BB962C8B-B14F-4D97-AF65-F5344CB8AC3E}">
        <p14:creationId xmlns:p14="http://schemas.microsoft.com/office/powerpoint/2010/main" val="369231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a:bodyPr>
          <a:lstStyle/>
          <a:p>
            <a:r>
              <a:rPr lang="en-US" dirty="0" smtClean="0"/>
              <a:t>To understand and absorb new vocabulary, you need to look at th</a:t>
            </a:r>
            <a:r>
              <a:rPr lang="en-US" dirty="0" smtClean="0"/>
              <a:t>e entire context of the word, considering the following:</a:t>
            </a:r>
          </a:p>
          <a:p>
            <a:pPr lvl="1"/>
            <a:r>
              <a:rPr lang="en-US" dirty="0" smtClean="0"/>
              <a:t>Denotation</a:t>
            </a:r>
          </a:p>
          <a:p>
            <a:pPr lvl="1"/>
            <a:r>
              <a:rPr lang="en-US" dirty="0" smtClean="0"/>
              <a:t>Connotation</a:t>
            </a:r>
          </a:p>
          <a:p>
            <a:pPr lvl="1"/>
            <a:r>
              <a:rPr lang="en-US" dirty="0" smtClean="0"/>
              <a:t>Etymology</a:t>
            </a:r>
            <a:endParaRPr lang="en-US" dirty="0" smtClean="0"/>
          </a:p>
        </p:txBody>
      </p:sp>
    </p:spTree>
    <p:extLst>
      <p:ext uri="{BB962C8B-B14F-4D97-AF65-F5344CB8AC3E}">
        <p14:creationId xmlns:p14="http://schemas.microsoft.com/office/powerpoint/2010/main" val="107465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Denotation</a:t>
            </a:r>
            <a:endParaRPr lang="en-US" dirty="0"/>
          </a:p>
        </p:txBody>
      </p:sp>
      <p:sp>
        <p:nvSpPr>
          <p:cNvPr id="3" name="Content Placeholder 2"/>
          <p:cNvSpPr>
            <a:spLocks noGrp="1"/>
          </p:cNvSpPr>
          <p:nvPr>
            <p:ph idx="1"/>
          </p:nvPr>
        </p:nvSpPr>
        <p:spPr/>
        <p:txBody>
          <a:bodyPr/>
          <a:lstStyle/>
          <a:p>
            <a:r>
              <a:rPr lang="en-US" dirty="0" smtClean="0"/>
              <a:t>Denotation is a word’s literal meaning.  A dictionary is useful here, as is your deductive reasoning.</a:t>
            </a:r>
            <a:endParaRPr lang="en-US" sz="2500" i="1" dirty="0" smtClean="0"/>
          </a:p>
          <a:p>
            <a:r>
              <a:rPr lang="en-US" sz="2500" dirty="0" smtClean="0"/>
              <a:t>The denotation of a word is defined by </a:t>
            </a:r>
          </a:p>
          <a:p>
            <a:pPr lvl="1"/>
            <a:r>
              <a:rPr lang="en-US" dirty="0" smtClean="0"/>
              <a:t>A. The meaning of the word</a:t>
            </a:r>
          </a:p>
          <a:p>
            <a:pPr lvl="1"/>
            <a:r>
              <a:rPr lang="en-US" dirty="0" smtClean="0"/>
              <a:t>B. How the word relates to the rest of the sentence</a:t>
            </a:r>
          </a:p>
        </p:txBody>
      </p:sp>
    </p:spTree>
    <p:extLst>
      <p:ext uri="{BB962C8B-B14F-4D97-AF65-F5344CB8AC3E}">
        <p14:creationId xmlns:p14="http://schemas.microsoft.com/office/powerpoint/2010/main" val="23600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Denotation Example: </a:t>
            </a:r>
            <a:endParaRPr lang="en-US" dirty="0"/>
          </a:p>
        </p:txBody>
      </p:sp>
      <p:sp>
        <p:nvSpPr>
          <p:cNvPr id="3" name="Content Placeholder 2"/>
          <p:cNvSpPr>
            <a:spLocks noGrp="1"/>
          </p:cNvSpPr>
          <p:nvPr>
            <p:ph idx="1"/>
          </p:nvPr>
        </p:nvSpPr>
        <p:spPr/>
        <p:txBody>
          <a:bodyPr/>
          <a:lstStyle/>
          <a:p>
            <a:r>
              <a:rPr lang="en-US" dirty="0" smtClean="0"/>
              <a:t>What an antediluvian pair of pants Mrs. Hatcher is wearing; she must have bought them during the stone age.</a:t>
            </a:r>
            <a:br>
              <a:rPr lang="en-US" dirty="0" smtClean="0"/>
            </a:br>
            <a:endParaRPr lang="en-US" dirty="0"/>
          </a:p>
          <a:p>
            <a:pPr lvl="1"/>
            <a:r>
              <a:rPr lang="en-US" dirty="0" smtClean="0"/>
              <a:t>You could:</a:t>
            </a:r>
          </a:p>
          <a:p>
            <a:pPr lvl="2"/>
            <a:r>
              <a:rPr lang="en-US" dirty="0" smtClean="0"/>
              <a:t>1. Look it up in a dictionary (meaning of the word)</a:t>
            </a:r>
          </a:p>
          <a:p>
            <a:pPr lvl="2"/>
            <a:r>
              <a:rPr lang="en-US" dirty="0" smtClean="0"/>
              <a:t>2. See that “antediluvian” is used to describe pants that are also described as being bought in the “stone age.”  From this you could deduce that the pants must look old.</a:t>
            </a:r>
            <a:endParaRPr lang="en-US" dirty="0"/>
          </a:p>
        </p:txBody>
      </p:sp>
    </p:spTree>
    <p:extLst>
      <p:ext uri="{BB962C8B-B14F-4D97-AF65-F5344CB8AC3E}">
        <p14:creationId xmlns:p14="http://schemas.microsoft.com/office/powerpoint/2010/main" val="530345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a:t>
            </a:r>
            <a:endParaRPr lang="en-US" dirty="0"/>
          </a:p>
        </p:txBody>
      </p:sp>
      <p:sp>
        <p:nvSpPr>
          <p:cNvPr id="3" name="Content Placeholder 2"/>
          <p:cNvSpPr>
            <a:spLocks noGrp="1"/>
          </p:cNvSpPr>
          <p:nvPr>
            <p:ph idx="1"/>
          </p:nvPr>
        </p:nvSpPr>
        <p:spPr/>
        <p:txBody>
          <a:bodyPr/>
          <a:lstStyle/>
          <a:p>
            <a:r>
              <a:rPr lang="en-US" dirty="0" smtClean="0"/>
              <a:t>Connotation is what a word suggests.  Here, you want to consider:</a:t>
            </a:r>
          </a:p>
          <a:p>
            <a:pPr lvl="1"/>
            <a:r>
              <a:rPr lang="en-US" dirty="0" smtClean="0"/>
              <a:t>A. What the word sounds or looks like</a:t>
            </a:r>
          </a:p>
          <a:p>
            <a:pPr lvl="1"/>
            <a:r>
              <a:rPr lang="en-US" dirty="0" smtClean="0"/>
              <a:t>B. What metaphors or images the word helps create</a:t>
            </a:r>
          </a:p>
          <a:p>
            <a:endParaRPr lang="en-US" dirty="0"/>
          </a:p>
        </p:txBody>
      </p:sp>
    </p:spTree>
    <p:extLst>
      <p:ext uri="{BB962C8B-B14F-4D97-AF65-F5344CB8AC3E}">
        <p14:creationId xmlns:p14="http://schemas.microsoft.com/office/powerpoint/2010/main" val="228569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 Example</a:t>
            </a:r>
            <a:endParaRPr lang="en-US" dirty="0"/>
          </a:p>
        </p:txBody>
      </p:sp>
      <p:sp>
        <p:nvSpPr>
          <p:cNvPr id="3" name="Content Placeholder 2"/>
          <p:cNvSpPr>
            <a:spLocks noGrp="1"/>
          </p:cNvSpPr>
          <p:nvPr>
            <p:ph idx="1"/>
          </p:nvPr>
        </p:nvSpPr>
        <p:spPr/>
        <p:txBody>
          <a:bodyPr/>
          <a:lstStyle/>
          <a:p>
            <a:r>
              <a:rPr lang="en-US" dirty="0" smtClean="0"/>
              <a:t>Returning to Mrs. Hatcher’s pants, you might notice that:</a:t>
            </a:r>
          </a:p>
          <a:p>
            <a:pPr lvl="1"/>
            <a:r>
              <a:rPr lang="en-US" dirty="0" smtClean="0"/>
              <a:t>1. The word antediluvian has six syllables, so it is long, which seems to emphasize “long, long ago” </a:t>
            </a:r>
          </a:p>
          <a:p>
            <a:pPr lvl="1"/>
            <a:r>
              <a:rPr lang="en-US" dirty="0" smtClean="0"/>
              <a:t>2. It may remind you of words such as dilapidated or antiquated</a:t>
            </a:r>
          </a:p>
          <a:p>
            <a:pPr lvl="1"/>
            <a:r>
              <a:rPr lang="en-US" dirty="0" smtClean="0"/>
              <a:t>3. You might also see that is reinforces the “stone age” hyperbole, adding to the clear exaggeration.</a:t>
            </a:r>
            <a:endParaRPr lang="en-US" dirty="0"/>
          </a:p>
        </p:txBody>
      </p:sp>
    </p:spTree>
    <p:extLst>
      <p:ext uri="{BB962C8B-B14F-4D97-AF65-F5344CB8AC3E}">
        <p14:creationId xmlns:p14="http://schemas.microsoft.com/office/powerpoint/2010/main" val="53288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Etymology</a:t>
            </a:r>
            <a:endParaRPr lang="en-US" dirty="0"/>
          </a:p>
        </p:txBody>
      </p:sp>
      <p:sp>
        <p:nvSpPr>
          <p:cNvPr id="3" name="Content Placeholder 2"/>
          <p:cNvSpPr>
            <a:spLocks noGrp="1"/>
          </p:cNvSpPr>
          <p:nvPr>
            <p:ph idx="1"/>
          </p:nvPr>
        </p:nvSpPr>
        <p:spPr/>
        <p:txBody>
          <a:bodyPr/>
          <a:lstStyle/>
          <a:p>
            <a:r>
              <a:rPr lang="en-US" dirty="0" smtClean="0"/>
              <a:t>The final element in context.  Etymology refers to:</a:t>
            </a:r>
          </a:p>
          <a:p>
            <a:pPr lvl="1"/>
            <a:r>
              <a:rPr lang="en-US" dirty="0" smtClean="0"/>
              <a:t>A. The meanings of a word’s roots, suffixes, and prefixes</a:t>
            </a:r>
          </a:p>
          <a:p>
            <a:pPr lvl="1"/>
            <a:r>
              <a:rPr lang="en-US" dirty="0" smtClean="0"/>
              <a:t>B. The word’s historical origins</a:t>
            </a:r>
            <a:endParaRPr lang="en-US" dirty="0"/>
          </a:p>
        </p:txBody>
      </p:sp>
    </p:spTree>
    <p:extLst>
      <p:ext uri="{BB962C8B-B14F-4D97-AF65-F5344CB8AC3E}">
        <p14:creationId xmlns:p14="http://schemas.microsoft.com/office/powerpoint/2010/main" val="362178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Etymology Example</a:t>
            </a:r>
            <a:endParaRPr lang="en-US" dirty="0"/>
          </a:p>
        </p:txBody>
      </p:sp>
      <p:sp>
        <p:nvSpPr>
          <p:cNvPr id="3" name="Content Placeholder 2"/>
          <p:cNvSpPr>
            <a:spLocks noGrp="1"/>
          </p:cNvSpPr>
          <p:nvPr>
            <p:ph idx="1"/>
          </p:nvPr>
        </p:nvSpPr>
        <p:spPr/>
        <p:txBody>
          <a:bodyPr/>
          <a:lstStyle/>
          <a:p>
            <a:r>
              <a:rPr lang="en-US" dirty="0" smtClean="0"/>
              <a:t>Back to the antediluvian pants…</a:t>
            </a:r>
          </a:p>
          <a:p>
            <a:pPr lvl="1"/>
            <a:r>
              <a:rPr lang="en-US" dirty="0" smtClean="0"/>
              <a:t>Latin Roots</a:t>
            </a:r>
          </a:p>
          <a:p>
            <a:pPr lvl="2"/>
            <a:r>
              <a:rPr lang="en-US" dirty="0" smtClean="0"/>
              <a:t>1. Ante – means “before”</a:t>
            </a:r>
          </a:p>
          <a:p>
            <a:pPr lvl="2"/>
            <a:r>
              <a:rPr lang="en-US" dirty="0" smtClean="0"/>
              <a:t>2. </a:t>
            </a:r>
            <a:r>
              <a:rPr lang="en-US" dirty="0" err="1"/>
              <a:t>d</a:t>
            </a:r>
            <a:r>
              <a:rPr lang="en-US" dirty="0" err="1" smtClean="0"/>
              <a:t>iluvian</a:t>
            </a:r>
            <a:r>
              <a:rPr lang="en-US" dirty="0" smtClean="0"/>
              <a:t> – means “flood” (think dilute, deluge)</a:t>
            </a:r>
          </a:p>
          <a:p>
            <a:pPr lvl="1"/>
            <a:r>
              <a:rPr lang="en-US" dirty="0" smtClean="0"/>
              <a:t>The selection of this word over other synonyms (like prehistoric, primitive, or old) adds an element of hyperbole and humor by saying that they pants are so old them must have survived the Biblical flood.</a:t>
            </a:r>
            <a:endParaRPr lang="en-US" dirty="0"/>
          </a:p>
        </p:txBody>
      </p:sp>
    </p:spTree>
    <p:extLst>
      <p:ext uri="{BB962C8B-B14F-4D97-AF65-F5344CB8AC3E}">
        <p14:creationId xmlns:p14="http://schemas.microsoft.com/office/powerpoint/2010/main" val="11233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Context includes – </a:t>
            </a:r>
          </a:p>
          <a:p>
            <a:pPr lvl="1"/>
            <a:r>
              <a:rPr lang="en-US" dirty="0" smtClean="0"/>
              <a:t>Denotation</a:t>
            </a:r>
          </a:p>
          <a:p>
            <a:pPr lvl="1"/>
            <a:r>
              <a:rPr lang="en-US" dirty="0" smtClean="0"/>
              <a:t>Connotation</a:t>
            </a:r>
          </a:p>
          <a:p>
            <a:pPr lvl="1"/>
            <a:r>
              <a:rPr lang="en-US" dirty="0" smtClean="0"/>
              <a:t>Etymology</a:t>
            </a:r>
          </a:p>
          <a:p>
            <a:pPr lvl="1"/>
            <a:endParaRPr lang="en-US" dirty="0"/>
          </a:p>
          <a:p>
            <a:r>
              <a:rPr lang="en-US" dirty="0" smtClean="0"/>
              <a:t>Task:  Find a word in “Twelfth Night” that you do not know.  Use the resources at your disposal to break down the word in context.</a:t>
            </a:r>
          </a:p>
        </p:txBody>
      </p:sp>
    </p:spTree>
    <p:extLst>
      <p:ext uri="{BB962C8B-B14F-4D97-AF65-F5344CB8AC3E}">
        <p14:creationId xmlns:p14="http://schemas.microsoft.com/office/powerpoint/2010/main" val="2596273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2865</TotalTime>
  <Words>355</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Vocabulary in Context</vt:lpstr>
      <vt:lpstr>Context</vt:lpstr>
      <vt:lpstr>Denotation</vt:lpstr>
      <vt:lpstr>Denotation Example: </vt:lpstr>
      <vt:lpstr>Connotation</vt:lpstr>
      <vt:lpstr>Connotation Example</vt:lpstr>
      <vt:lpstr>Etymology</vt:lpstr>
      <vt:lpstr>Etymology Example</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Reading</dc:title>
  <dc:creator>tshumway</dc:creator>
  <cp:lastModifiedBy>tshumway</cp:lastModifiedBy>
  <cp:revision>79</cp:revision>
  <dcterms:created xsi:type="dcterms:W3CDTF">2012-08-27T14:39:42Z</dcterms:created>
  <dcterms:modified xsi:type="dcterms:W3CDTF">2012-12-04T17:51:58Z</dcterms:modified>
</cp:coreProperties>
</file>