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0" autoAdjust="0"/>
    <p:restoredTop sz="94660"/>
  </p:normalViewPr>
  <p:slideViewPr>
    <p:cSldViewPr>
      <p:cViewPr varScale="1">
        <p:scale>
          <a:sx n="90" d="100"/>
          <a:sy n="90" d="100"/>
        </p:scale>
        <p:origin x="-14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1F704-56F2-4F90-9947-E83A5042E665}" type="datetimeFigureOut">
              <a:rPr lang="en-US" smtClean="0"/>
              <a:t>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2F95C-2FEF-46FF-8EBF-7B283175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547A07-5EFF-4308-B293-35AC18D650F5}" type="datetimeFigureOut">
              <a:rPr lang="en-US" smtClean="0"/>
              <a:t>2/4/13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193FC13-E56B-4B71-86FC-37296A98A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7A07-5EFF-4308-B293-35AC18D650F5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C13-E56B-4B71-86FC-37296A98A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7A07-5EFF-4308-B293-35AC18D650F5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C13-E56B-4B71-86FC-37296A98A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7A07-5EFF-4308-B293-35AC18D650F5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C13-E56B-4B71-86FC-37296A98A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7A07-5EFF-4308-B293-35AC18D650F5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C13-E56B-4B71-86FC-37296A98A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7A07-5EFF-4308-B293-35AC18D650F5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C13-E56B-4B71-86FC-37296A98A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547A07-5EFF-4308-B293-35AC18D650F5}" type="datetimeFigureOut">
              <a:rPr lang="en-US" smtClean="0"/>
              <a:t>2/4/13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93FC13-E56B-4B71-86FC-37296A98AE7F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547A07-5EFF-4308-B293-35AC18D650F5}" type="datetimeFigureOut">
              <a:rPr lang="en-US" smtClean="0"/>
              <a:t>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193FC13-E56B-4B71-86FC-37296A98A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7A07-5EFF-4308-B293-35AC18D650F5}" type="datetimeFigureOut">
              <a:rPr lang="en-US" smtClean="0"/>
              <a:t>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C13-E56B-4B71-86FC-37296A98A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7A07-5EFF-4308-B293-35AC18D650F5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C13-E56B-4B71-86FC-37296A98A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7A07-5EFF-4308-B293-35AC18D650F5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C13-E56B-4B71-86FC-37296A98A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547A07-5EFF-4308-B293-35AC18D650F5}" type="datetimeFigureOut">
              <a:rPr lang="en-US" smtClean="0"/>
              <a:t>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193FC13-E56B-4B71-86FC-37296A98AE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Romantic Movement (1750-1870)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English Lit. &amp; Comp.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1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 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poets represented freedom with</a:t>
            </a:r>
          </a:p>
          <a:p>
            <a:pPr lvl="1"/>
            <a:r>
              <a:rPr lang="en-US" dirty="0"/>
              <a:t>Exotic locations</a:t>
            </a:r>
          </a:p>
          <a:p>
            <a:pPr lvl="1"/>
            <a:r>
              <a:rPr lang="en-US" dirty="0"/>
              <a:t>Mystery</a:t>
            </a:r>
          </a:p>
          <a:p>
            <a:pPr lvl="1"/>
            <a:r>
              <a:rPr lang="en-US" dirty="0"/>
              <a:t>Supernatural </a:t>
            </a:r>
            <a:r>
              <a:rPr lang="en-US" dirty="0" smtClean="0"/>
              <a:t>Events</a:t>
            </a:r>
            <a:endParaRPr lang="en-US" dirty="0"/>
          </a:p>
          <a:p>
            <a:r>
              <a:rPr lang="en-US" dirty="0" smtClean="0"/>
              <a:t>Others wrote poems that protested social wrongs or supported causes of liberty.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9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 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Heroes were often common men</a:t>
            </a:r>
          </a:p>
          <a:p>
            <a:r>
              <a:rPr lang="en-US" dirty="0"/>
              <a:t>Idealized nature and rural life over urban life</a:t>
            </a:r>
          </a:p>
          <a:p>
            <a:r>
              <a:rPr lang="en-US" dirty="0" smtClean="0"/>
              <a:t>Mourned the loss of rural life </a:t>
            </a:r>
          </a:p>
          <a:p>
            <a:r>
              <a:rPr lang="en-US" dirty="0" smtClean="0"/>
              <a:t>Created a mood of melancholy in their poetry</a:t>
            </a:r>
          </a:p>
          <a:p>
            <a:pPr lvl="1"/>
            <a:r>
              <a:rPr lang="en-US" dirty="0" smtClean="0"/>
              <a:t>This melancholic tone later became a theme in and of itself.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35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</a:t>
            </a:r>
            <a:r>
              <a:rPr lang="en-US" dirty="0" smtClean="0"/>
              <a:t>Generation of British Romantics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 Blake</a:t>
            </a:r>
          </a:p>
          <a:p>
            <a:pPr lvl="1"/>
            <a:r>
              <a:rPr lang="en-US" dirty="0" smtClean="0"/>
              <a:t>Most mystical of Romantic Poets</a:t>
            </a:r>
          </a:p>
          <a:p>
            <a:pPr lvl="2"/>
            <a:r>
              <a:rPr lang="en-US" i="1" dirty="0" smtClean="0"/>
              <a:t>Songs of Innocence </a:t>
            </a:r>
            <a:r>
              <a:rPr lang="en-US" dirty="0" smtClean="0"/>
              <a:t>and </a:t>
            </a:r>
            <a:r>
              <a:rPr lang="en-US" i="1" dirty="0" smtClean="0"/>
              <a:t>Songs of Experience </a:t>
            </a:r>
          </a:p>
          <a:p>
            <a:pPr lvl="3"/>
            <a:r>
              <a:rPr lang="en-US" dirty="0" smtClean="0"/>
              <a:t>Used form of popular songs and rhymes</a:t>
            </a:r>
          </a:p>
          <a:p>
            <a:pPr lvl="3"/>
            <a:r>
              <a:rPr lang="en-US" dirty="0" smtClean="0"/>
              <a:t>Contrasted childhood innocence with social experience</a:t>
            </a:r>
          </a:p>
          <a:p>
            <a:pPr lvl="1"/>
            <a:r>
              <a:rPr lang="en-US" dirty="0" smtClean="0"/>
              <a:t>Opposed </a:t>
            </a:r>
            <a:r>
              <a:rPr lang="en-US" dirty="0"/>
              <a:t>the rationalism and materialism of his time</a:t>
            </a:r>
          </a:p>
          <a:p>
            <a:pPr lvl="1"/>
            <a:r>
              <a:rPr lang="en-US" dirty="0" smtClean="0"/>
              <a:t>Became obsessed with imagination</a:t>
            </a:r>
          </a:p>
          <a:p>
            <a:pPr marL="704088" lvl="2" indent="0">
              <a:buNone/>
            </a:pPr>
            <a:r>
              <a:rPr lang="en-US" dirty="0" smtClean="0"/>
              <a:t>   (even created a religious mythology of his own!)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73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Generation of British Romantics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 Wordsworth &amp; Samuel Taylor Coleridge</a:t>
            </a:r>
          </a:p>
          <a:p>
            <a:pPr lvl="1"/>
            <a:r>
              <a:rPr lang="en-US" dirty="0" smtClean="0"/>
              <a:t>Together published “Lyrical Ballads,” which:</a:t>
            </a:r>
          </a:p>
          <a:p>
            <a:pPr lvl="2"/>
            <a:r>
              <a:rPr lang="en-US" dirty="0" smtClean="0"/>
              <a:t>Was essentially a Romantic Manifesto</a:t>
            </a:r>
          </a:p>
          <a:p>
            <a:pPr lvl="2"/>
            <a:r>
              <a:rPr lang="en-US" dirty="0" smtClean="0"/>
              <a:t>Emphasized: </a:t>
            </a:r>
          </a:p>
          <a:p>
            <a:pPr lvl="3"/>
            <a:r>
              <a:rPr lang="en-US" dirty="0"/>
              <a:t>I</a:t>
            </a:r>
            <a:r>
              <a:rPr lang="en-US" dirty="0" smtClean="0"/>
              <a:t>magination over reason</a:t>
            </a:r>
          </a:p>
          <a:p>
            <a:pPr lvl="3"/>
            <a:r>
              <a:rPr lang="en-US" dirty="0"/>
              <a:t>E</a:t>
            </a:r>
            <a:r>
              <a:rPr lang="en-US" dirty="0" smtClean="0"/>
              <a:t>motion over logic</a:t>
            </a:r>
          </a:p>
          <a:p>
            <a:pPr lvl="3"/>
            <a:r>
              <a:rPr lang="en-US" dirty="0" smtClean="0"/>
              <a:t>Love of nature</a:t>
            </a:r>
          </a:p>
          <a:p>
            <a:pPr lvl="3"/>
            <a:r>
              <a:rPr lang="en-US" dirty="0" smtClean="0"/>
              <a:t>Respect for regular people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7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Generation of British Romantics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Coleridge – </a:t>
            </a:r>
          </a:p>
          <a:p>
            <a:pPr lvl="1"/>
            <a:r>
              <a:rPr lang="en-US" dirty="0" smtClean="0"/>
              <a:t>Explored the exotic and supernatural</a:t>
            </a:r>
          </a:p>
          <a:p>
            <a:pPr lvl="2"/>
            <a:r>
              <a:rPr lang="en-US" i="1" dirty="0" err="1" smtClean="0"/>
              <a:t>Kubla</a:t>
            </a:r>
            <a:r>
              <a:rPr lang="en-US" i="1" dirty="0" smtClean="0"/>
              <a:t> Khan (1816)</a:t>
            </a:r>
          </a:p>
          <a:p>
            <a:pPr lvl="2"/>
            <a:endParaRPr lang="en-US" i="1" dirty="0"/>
          </a:p>
          <a:p>
            <a:r>
              <a:rPr lang="en-US" dirty="0" smtClean="0"/>
              <a:t>Wordsworth – </a:t>
            </a:r>
          </a:p>
          <a:p>
            <a:pPr lvl="1"/>
            <a:r>
              <a:rPr lang="en-US" dirty="0" smtClean="0"/>
              <a:t>Strong feelings about nature and childhood</a:t>
            </a:r>
          </a:p>
          <a:p>
            <a:pPr lvl="2"/>
            <a:r>
              <a:rPr lang="en-US" i="1" dirty="0" err="1" smtClean="0"/>
              <a:t>Tintern</a:t>
            </a:r>
            <a:r>
              <a:rPr lang="en-US" i="1" dirty="0" smtClean="0"/>
              <a:t> Abbey, The Prelude</a:t>
            </a:r>
            <a:r>
              <a:rPr lang="en-US" dirty="0" smtClean="0"/>
              <a:t>, others…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6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of British Romantics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Percy Bysshe Shelley – </a:t>
            </a:r>
          </a:p>
          <a:p>
            <a:pPr lvl="1"/>
            <a:r>
              <a:rPr lang="en-US" dirty="0" smtClean="0"/>
              <a:t>Involved in radical politics</a:t>
            </a:r>
          </a:p>
          <a:p>
            <a:pPr lvl="1"/>
            <a:r>
              <a:rPr lang="en-US" dirty="0" smtClean="0"/>
              <a:t>Believed poetry could have great power because poets could imagine a more just world</a:t>
            </a:r>
          </a:p>
          <a:p>
            <a:pPr lvl="2"/>
            <a:r>
              <a:rPr lang="en-US" i="1" dirty="0" smtClean="0"/>
              <a:t>Ode to Liberty</a:t>
            </a:r>
          </a:p>
          <a:p>
            <a:pPr lvl="1"/>
            <a:r>
              <a:rPr lang="en-US" dirty="0" smtClean="0"/>
              <a:t>Wrote passionately about nature</a:t>
            </a:r>
          </a:p>
          <a:p>
            <a:pPr lvl="2"/>
            <a:r>
              <a:rPr lang="en-US" i="1" dirty="0" smtClean="0"/>
              <a:t>To a Skylark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07748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Generation of British Romantics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Keats – </a:t>
            </a:r>
          </a:p>
          <a:p>
            <a:pPr lvl="1"/>
            <a:r>
              <a:rPr lang="en-US" dirty="0" smtClean="0"/>
              <a:t>Wrote famous and beautiful poetry that deals with the connection between nature and art.</a:t>
            </a:r>
          </a:p>
          <a:p>
            <a:pPr lvl="2"/>
            <a:r>
              <a:rPr lang="en-US" dirty="0" smtClean="0"/>
              <a:t>Contrasts the eternal beauty of nature and art with the fleeting nature of human life…</a:t>
            </a:r>
          </a:p>
          <a:p>
            <a:pPr lvl="3"/>
            <a:r>
              <a:rPr lang="en-US" i="1" dirty="0" smtClean="0"/>
              <a:t>Ode to a Nightingale, Ode to a Grecian Urn, </a:t>
            </a:r>
            <a:r>
              <a:rPr lang="en-US" dirty="0" smtClean="0"/>
              <a:t>more</a:t>
            </a:r>
            <a:r>
              <a:rPr lang="en-US" i="1" dirty="0" smtClean="0"/>
              <a:t>…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97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Romantic Poets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Shaped a unique poetic tradition that drew on transcendental ideals and emphasized links between nature and freedom.</a:t>
            </a:r>
          </a:p>
          <a:p>
            <a:r>
              <a:rPr lang="en-US" dirty="0" smtClean="0"/>
              <a:t>Rejected traditional form and subjects like the British Romantics.</a:t>
            </a:r>
          </a:p>
          <a:p>
            <a:r>
              <a:rPr lang="en-US" dirty="0" smtClean="0"/>
              <a:t>However, was less melancholy and more hopeful about possibilities of life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Romantic Poets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Walt Whitman – </a:t>
            </a:r>
          </a:p>
          <a:p>
            <a:pPr lvl="1"/>
            <a:r>
              <a:rPr lang="en-US" i="1" dirty="0" smtClean="0"/>
              <a:t>Leaves of Grass (1855)</a:t>
            </a:r>
          </a:p>
          <a:p>
            <a:pPr lvl="2"/>
            <a:r>
              <a:rPr lang="en-US" dirty="0" smtClean="0"/>
              <a:t>Celebrates the individual and potential for human harmony with nature.</a:t>
            </a:r>
          </a:p>
          <a:p>
            <a:pPr lvl="1"/>
            <a:r>
              <a:rPr lang="en-US" i="1" dirty="0" smtClean="0"/>
              <a:t>Song of Myself</a:t>
            </a:r>
          </a:p>
          <a:p>
            <a:pPr lvl="2"/>
            <a:r>
              <a:rPr lang="en-US" dirty="0" smtClean="0"/>
              <a:t>Considered one of the most important pieces of American literature.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Influenced by Emerson</a:t>
            </a:r>
          </a:p>
          <a:p>
            <a:pPr lvl="3"/>
            <a:r>
              <a:rPr lang="en-US" dirty="0" smtClean="0"/>
              <a:t>Power of the individual mind</a:t>
            </a:r>
          </a:p>
          <a:p>
            <a:pPr lvl="3"/>
            <a:r>
              <a:rPr lang="en-US" dirty="0" smtClean="0"/>
              <a:t>Importance of democracy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762000"/>
            <a:ext cx="1763419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79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Romantic Poets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Emily Dickinson </a:t>
            </a:r>
          </a:p>
          <a:p>
            <a:pPr lvl="1"/>
            <a:r>
              <a:rPr lang="en-US" dirty="0" smtClean="0"/>
              <a:t>Wrote original, symbolic poetry</a:t>
            </a:r>
          </a:p>
          <a:p>
            <a:pPr lvl="1"/>
            <a:r>
              <a:rPr lang="en-US" dirty="0" smtClean="0"/>
              <a:t>Poems filled with strong emotions and energy</a:t>
            </a:r>
          </a:p>
          <a:p>
            <a:pPr lvl="1"/>
            <a:r>
              <a:rPr lang="en-US" dirty="0" smtClean="0"/>
              <a:t>Not considered a major figure of her time, but her experiments with symbolism and her expression of her inner life as a woman inspired generations of poets.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838200"/>
            <a:ext cx="1720057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7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revolutionary movement (1750-1870) that brought great changes to literature and society.</a:t>
            </a:r>
          </a:p>
          <a:p>
            <a:r>
              <a:rPr lang="en-US" dirty="0" smtClean="0"/>
              <a:t>Emphasized:</a:t>
            </a:r>
          </a:p>
          <a:p>
            <a:pPr lvl="1"/>
            <a:r>
              <a:rPr lang="en-US" dirty="0" smtClean="0"/>
              <a:t>Emotion</a:t>
            </a:r>
          </a:p>
          <a:p>
            <a:pPr lvl="1"/>
            <a:r>
              <a:rPr lang="en-US" dirty="0" smtClean="0"/>
              <a:t>Imagination</a:t>
            </a:r>
          </a:p>
          <a:p>
            <a:pPr lvl="1"/>
            <a:r>
              <a:rPr lang="en-US" dirty="0" smtClean="0"/>
              <a:t>Rebellion against social conventions</a:t>
            </a:r>
          </a:p>
          <a:p>
            <a:pPr lvl="2"/>
            <a:r>
              <a:rPr lang="en-US" dirty="0" smtClean="0"/>
              <a:t>WHY? </a:t>
            </a:r>
            <a:r>
              <a:rPr lang="en-US" i="1" dirty="0" smtClean="0"/>
              <a:t>Reaction</a:t>
            </a:r>
            <a:r>
              <a:rPr lang="en-US" dirty="0" smtClean="0"/>
              <a:t> to the emphasis on “rational thought” of the Enlightenment.</a:t>
            </a:r>
          </a:p>
          <a:p>
            <a:pPr lvl="2"/>
            <a:r>
              <a:rPr lang="en-US" dirty="0" smtClean="0"/>
              <a:t>Favored subjectivity &amp; freedom over logic, objectivity, and social restriction</a:t>
            </a:r>
          </a:p>
        </p:txBody>
      </p:sp>
    </p:spTree>
    <p:extLst>
      <p:ext uri="{BB962C8B-B14F-4D97-AF65-F5344CB8AC3E}">
        <p14:creationId xmlns:p14="http://schemas.microsoft.com/office/powerpoint/2010/main" val="107465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 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Contained many of the same themes as Romantic philosophy and poetry.</a:t>
            </a:r>
          </a:p>
          <a:p>
            <a:pPr lvl="1"/>
            <a:r>
              <a:rPr lang="en-US" dirty="0" smtClean="0"/>
              <a:t>Focused on freedom, nature, and regular people.</a:t>
            </a:r>
          </a:p>
          <a:p>
            <a:pPr lvl="1"/>
            <a:r>
              <a:rPr lang="en-US" dirty="0" smtClean="0"/>
              <a:t>In addition, there was a focus on freedom of imagination, which led to the supernatural and exotic.</a:t>
            </a:r>
          </a:p>
          <a:p>
            <a:pPr lvl="1"/>
            <a:r>
              <a:rPr lang="en-US" dirty="0" smtClean="0"/>
              <a:t>Many writes explored symbolic struggle of opposites, including:</a:t>
            </a:r>
          </a:p>
          <a:p>
            <a:pPr lvl="2"/>
            <a:r>
              <a:rPr lang="en-US" dirty="0" smtClean="0"/>
              <a:t>Good vs. Evil</a:t>
            </a:r>
          </a:p>
          <a:p>
            <a:pPr lvl="2"/>
            <a:r>
              <a:rPr lang="en-US" dirty="0" smtClean="0"/>
              <a:t>Individual vs. Society</a:t>
            </a:r>
          </a:p>
          <a:p>
            <a:pPr lvl="2"/>
            <a:r>
              <a:rPr lang="en-US" dirty="0" smtClean="0"/>
              <a:t>Innocence vs. Experience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4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 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Gothic Novel – </a:t>
            </a:r>
          </a:p>
          <a:p>
            <a:pPr lvl="1"/>
            <a:r>
              <a:rPr lang="en-US" dirty="0" smtClean="0"/>
              <a:t>Among most popular types of novels at the time. </a:t>
            </a:r>
          </a:p>
          <a:p>
            <a:pPr lvl="2"/>
            <a:r>
              <a:rPr lang="en-US" dirty="0" smtClean="0"/>
              <a:t>Dealt with supernatural, exotic events, and irrational characters.</a:t>
            </a:r>
          </a:p>
          <a:p>
            <a:pPr lvl="3"/>
            <a:r>
              <a:rPr lang="en-US" dirty="0" smtClean="0"/>
              <a:t>Mary Shelley’s </a:t>
            </a:r>
            <a:r>
              <a:rPr lang="en-US" i="1" dirty="0" smtClean="0"/>
              <a:t>Frankenstein </a:t>
            </a:r>
            <a:r>
              <a:rPr lang="en-US" dirty="0" smtClean="0"/>
              <a:t>is a good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1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 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Edgar Allen Poe</a:t>
            </a:r>
          </a:p>
          <a:p>
            <a:pPr lvl="1"/>
            <a:r>
              <a:rPr lang="en-US" dirty="0" smtClean="0"/>
              <a:t>American who wrote in the Gothic tradition</a:t>
            </a:r>
          </a:p>
          <a:p>
            <a:pPr lvl="1"/>
            <a:r>
              <a:rPr lang="en-US" dirty="0" smtClean="0"/>
              <a:t>Explored the dark side of human experience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Herman Melville</a:t>
            </a:r>
          </a:p>
          <a:p>
            <a:pPr lvl="1"/>
            <a:r>
              <a:rPr lang="en-US" i="1" dirty="0" smtClean="0"/>
              <a:t>Moby Dick</a:t>
            </a:r>
          </a:p>
          <a:p>
            <a:pPr lvl="1"/>
            <a:r>
              <a:rPr lang="en-US" dirty="0" smtClean="0"/>
              <a:t>Struggle between good and evil</a:t>
            </a:r>
          </a:p>
          <a:p>
            <a:pPr lvl="1"/>
            <a:r>
              <a:rPr lang="en-US" dirty="0" smtClean="0"/>
              <a:t>Individual’s struggle with forces beyond his control</a:t>
            </a:r>
          </a:p>
          <a:p>
            <a:endParaRPr lang="en-US" dirty="0"/>
          </a:p>
          <a:p>
            <a:r>
              <a:rPr lang="en-US" dirty="0" smtClean="0"/>
              <a:t>Harriet Beecher Stowe</a:t>
            </a:r>
          </a:p>
          <a:p>
            <a:pPr lvl="1"/>
            <a:r>
              <a:rPr lang="en-US" i="1" dirty="0" smtClean="0"/>
              <a:t>Uncle Tom’s Cabin</a:t>
            </a:r>
          </a:p>
          <a:p>
            <a:pPr lvl="1"/>
            <a:r>
              <a:rPr lang="en-US" dirty="0" smtClean="0"/>
              <a:t>Romantic emphasis on freedom in account of slavery</a:t>
            </a:r>
          </a:p>
        </p:txBody>
      </p:sp>
    </p:spTree>
    <p:extLst>
      <p:ext uri="{BB962C8B-B14F-4D97-AF65-F5344CB8AC3E}">
        <p14:creationId xmlns:p14="http://schemas.microsoft.com/office/powerpoint/2010/main" val="3307256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Ideas: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smtClean="0"/>
              <a:t>effect </a:t>
            </a:r>
            <a:r>
              <a:rPr lang="en-US" sz="2400" dirty="0"/>
              <a:t>of the French and American revolution</a:t>
            </a:r>
          </a:p>
          <a:p>
            <a:pPr lvl="1"/>
            <a:r>
              <a:rPr lang="en-US" sz="2400" dirty="0"/>
              <a:t>Freedom of individual in relation to society and nature</a:t>
            </a:r>
          </a:p>
          <a:p>
            <a:pPr lvl="1"/>
            <a:r>
              <a:rPr lang="en-US" sz="2400" dirty="0"/>
              <a:t>Importance of feeling and imagination rather than rational thought</a:t>
            </a:r>
          </a:p>
          <a:p>
            <a:pPr lvl="1"/>
            <a:r>
              <a:rPr lang="en-US" sz="2400" dirty="0"/>
              <a:t>Rejection of classical style and content</a:t>
            </a:r>
          </a:p>
          <a:p>
            <a:pPr lvl="1"/>
            <a:r>
              <a:rPr lang="en-US" sz="2400" dirty="0"/>
              <a:t>Emphasis on common speech and common </a:t>
            </a:r>
            <a:r>
              <a:rPr lang="en-US" sz="2400" dirty="0" smtClean="0"/>
              <a:t>people</a:t>
            </a:r>
            <a:endParaRPr lang="en-US" sz="2400" dirty="0"/>
          </a:p>
          <a:p>
            <a:pPr lvl="1"/>
            <a:r>
              <a:rPr lang="en-US" sz="2400" dirty="0"/>
              <a:t>Interest in both the natural world and the supernatural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0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Influences on Romantic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Society, politics, and culture in were forever changed by the American and French Revolutions.</a:t>
            </a:r>
          </a:p>
          <a:p>
            <a:pPr lvl="1"/>
            <a:r>
              <a:rPr lang="en-US" dirty="0" smtClean="0"/>
              <a:t>French Revolution – rejection of monarchy in favor of democracy.  Motto was “Liberty, Equality, Fraternity” which became important concepts for Romantic writers in both Britain and the US.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 of Romanticism: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Freedom of the individual</a:t>
            </a:r>
          </a:p>
          <a:p>
            <a:r>
              <a:rPr lang="en-US" dirty="0" smtClean="0"/>
              <a:t>Feeling and imagination over rational thought</a:t>
            </a:r>
          </a:p>
          <a:p>
            <a:r>
              <a:rPr lang="en-US" dirty="0" smtClean="0"/>
              <a:t>Emphasis on common people</a:t>
            </a:r>
          </a:p>
          <a:p>
            <a:r>
              <a:rPr lang="en-US" dirty="0" smtClean="0"/>
              <a:t>Interest in natural world and the supernatural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 Philosophy (Freedom)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desire to be free of convention and tyranny, with a focus on individual rights and human dignity.</a:t>
            </a:r>
          </a:p>
          <a:p>
            <a:endParaRPr lang="en-US" dirty="0"/>
          </a:p>
          <a:p>
            <a:pPr lvl="1"/>
            <a:r>
              <a:rPr lang="en-US" dirty="0" smtClean="0"/>
              <a:t>Jean-Jacques Rousseau</a:t>
            </a:r>
          </a:p>
          <a:p>
            <a:pPr lvl="2"/>
            <a:r>
              <a:rPr lang="en-US" dirty="0" smtClean="0"/>
              <a:t>Political philosopher</a:t>
            </a:r>
          </a:p>
          <a:p>
            <a:pPr lvl="2"/>
            <a:r>
              <a:rPr lang="en-US" dirty="0" smtClean="0"/>
              <a:t>Novelist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hampion of freedom of the human spirit</a:t>
            </a:r>
          </a:p>
          <a:p>
            <a:pPr lvl="2"/>
            <a:r>
              <a:rPr lang="en-US" dirty="0" smtClean="0"/>
              <a:t>Established “cult of the individual”</a:t>
            </a:r>
          </a:p>
        </p:txBody>
      </p:sp>
    </p:spTree>
    <p:extLst>
      <p:ext uri="{BB962C8B-B14F-4D97-AF65-F5344CB8AC3E}">
        <p14:creationId xmlns:p14="http://schemas.microsoft.com/office/powerpoint/2010/main" val="370082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Rousseau</a:t>
            </a:r>
            <a:endParaRPr lang="en-US" dirty="0" smtClean="0"/>
          </a:p>
          <a:p>
            <a:pPr lvl="1"/>
            <a:r>
              <a:rPr lang="en-US" dirty="0" smtClean="0"/>
              <a:t>1755 – </a:t>
            </a:r>
            <a:r>
              <a:rPr lang="en-US" i="1" dirty="0" smtClean="0"/>
              <a:t>Discourse on the Origin of Inequality</a:t>
            </a:r>
          </a:p>
          <a:p>
            <a:pPr lvl="1"/>
            <a:r>
              <a:rPr lang="en-US" dirty="0" smtClean="0"/>
              <a:t>1762 – </a:t>
            </a:r>
            <a:r>
              <a:rPr lang="en-US" i="1" dirty="0" smtClean="0"/>
              <a:t>The Social Contract</a:t>
            </a:r>
          </a:p>
          <a:p>
            <a:pPr lvl="2"/>
            <a:r>
              <a:rPr lang="en-US" dirty="0" smtClean="0"/>
              <a:t>These works discussed </a:t>
            </a:r>
          </a:p>
          <a:p>
            <a:pPr lvl="3"/>
            <a:r>
              <a:rPr lang="en-US" dirty="0" smtClean="0"/>
              <a:t>Rich vs. Poor</a:t>
            </a:r>
          </a:p>
          <a:p>
            <a:pPr lvl="3"/>
            <a:r>
              <a:rPr lang="en-US" dirty="0" smtClean="0"/>
              <a:t>Innocence vs. Experience</a:t>
            </a:r>
          </a:p>
          <a:p>
            <a:pPr lvl="3"/>
            <a:r>
              <a:rPr lang="en-US" dirty="0" smtClean="0"/>
              <a:t>Corrupting influence of society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505200"/>
            <a:ext cx="221620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Transcendentalists</a:t>
            </a:r>
            <a:endParaRPr lang="en-US" dirty="0" smtClean="0"/>
          </a:p>
          <a:p>
            <a:pPr lvl="1"/>
            <a:r>
              <a:rPr lang="en-US" dirty="0" smtClean="0"/>
              <a:t>In America, the Transcendentalism Movement reflected the Romantic interest in both the individual and nature.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038600"/>
            <a:ext cx="1663700" cy="2346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9" y="4056490"/>
            <a:ext cx="1917699" cy="2367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6444" y="4233333"/>
            <a:ext cx="1105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Emerson</a:t>
            </a:r>
          </a:p>
          <a:p>
            <a:pPr algn="ctr"/>
            <a:r>
              <a:rPr lang="en-US" dirty="0" smtClean="0"/>
              <a:t>&amp;</a:t>
            </a:r>
          </a:p>
          <a:p>
            <a:pPr algn="ctr"/>
            <a:r>
              <a:rPr lang="en-US" dirty="0" smtClean="0"/>
              <a:t>Thoreau</a:t>
            </a:r>
          </a:p>
        </p:txBody>
      </p:sp>
    </p:spTree>
    <p:extLst>
      <p:ext uri="{BB962C8B-B14F-4D97-AF65-F5344CB8AC3E}">
        <p14:creationId xmlns:p14="http://schemas.microsoft.com/office/powerpoint/2010/main" val="282207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Transcendentalists</a:t>
            </a:r>
            <a:endParaRPr lang="en-US" dirty="0" smtClean="0"/>
          </a:p>
          <a:p>
            <a:pPr lvl="1"/>
            <a:r>
              <a:rPr lang="en-US" dirty="0" smtClean="0"/>
              <a:t>Emerson </a:t>
            </a:r>
            <a:r>
              <a:rPr lang="en-US" dirty="0"/>
              <a:t>– stressed the imaginative power of the mind over social constraints.  </a:t>
            </a:r>
          </a:p>
          <a:p>
            <a:pPr lvl="2"/>
            <a:r>
              <a:rPr lang="en-US" dirty="0"/>
              <a:t>Was controversial because he attacked organized religion and materialistic values.</a:t>
            </a:r>
          </a:p>
          <a:p>
            <a:pPr lvl="2"/>
            <a:r>
              <a:rPr lang="en-US" dirty="0"/>
              <a:t>Published </a:t>
            </a:r>
            <a:r>
              <a:rPr lang="en-US" i="1" dirty="0"/>
              <a:t>The American Scholar </a:t>
            </a:r>
            <a:r>
              <a:rPr lang="en-US" dirty="0"/>
              <a:t>and </a:t>
            </a:r>
            <a:r>
              <a:rPr lang="en-US" i="1" dirty="0"/>
              <a:t>Self-Reliance</a:t>
            </a:r>
          </a:p>
          <a:p>
            <a:pPr lvl="2"/>
            <a:r>
              <a:rPr lang="en-US" dirty="0"/>
              <a:t>Emerson’s individualistic spirit has become central to America’s cultural identity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Thoreau – shared Emerson’s ideas about self-reliance, individual freedom, and the natural world.</a:t>
            </a:r>
          </a:p>
          <a:p>
            <a:pPr lvl="2"/>
            <a:r>
              <a:rPr lang="en-US" dirty="0" smtClean="0"/>
              <a:t>Published </a:t>
            </a:r>
            <a:r>
              <a:rPr lang="en-US" i="1" dirty="0" smtClean="0"/>
              <a:t>Walden </a:t>
            </a:r>
            <a:r>
              <a:rPr lang="en-US" dirty="0" smtClean="0"/>
              <a:t>in 1845</a:t>
            </a:r>
          </a:p>
          <a:p>
            <a:pPr lvl="2"/>
            <a:r>
              <a:rPr lang="en-US" dirty="0" smtClean="0"/>
              <a:t>Published </a:t>
            </a:r>
            <a:r>
              <a:rPr lang="en-US" i="1" dirty="0" smtClean="0"/>
              <a:t>Civil Disobedience </a:t>
            </a:r>
            <a:r>
              <a:rPr lang="en-US" dirty="0" smtClean="0"/>
              <a:t>in 1849</a:t>
            </a:r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5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 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Emphasized the importance of feeling and imagination over reason.</a:t>
            </a:r>
          </a:p>
          <a:p>
            <a:r>
              <a:rPr lang="en-US" dirty="0" smtClean="0"/>
              <a:t>Denounced traditional forms, subjects, and meters.</a:t>
            </a:r>
          </a:p>
        </p:txBody>
      </p:sp>
    </p:spTree>
    <p:extLst>
      <p:ext uri="{BB962C8B-B14F-4D97-AF65-F5344CB8AC3E}">
        <p14:creationId xmlns:p14="http://schemas.microsoft.com/office/powerpoint/2010/main" val="3641981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3318</TotalTime>
  <Words>966</Words>
  <Application>Microsoft Macintosh PowerPoint</Application>
  <PresentationFormat>On-screen Show (4:3)</PresentationFormat>
  <Paragraphs>155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</vt:lpstr>
      <vt:lpstr>The Romantic Movement (1750-1870)</vt:lpstr>
      <vt:lpstr>Romantic Movement</vt:lpstr>
      <vt:lpstr>Influences on Romantic Movement</vt:lpstr>
      <vt:lpstr>Key Concepts of Romanticism:</vt:lpstr>
      <vt:lpstr>Romantic Philosophy (Freedom)</vt:lpstr>
      <vt:lpstr>Romantic Philosophy</vt:lpstr>
      <vt:lpstr>Romantic Philosophy</vt:lpstr>
      <vt:lpstr>Romantic Philosophy</vt:lpstr>
      <vt:lpstr>Romantic Poetry</vt:lpstr>
      <vt:lpstr>Romantic Poetry</vt:lpstr>
      <vt:lpstr>Romantic Poetry</vt:lpstr>
      <vt:lpstr>First Generation of British Romantics</vt:lpstr>
      <vt:lpstr>First Generation of British Romantics</vt:lpstr>
      <vt:lpstr>First Generation of British Romantics</vt:lpstr>
      <vt:lpstr>2nd Generation of British Romantics</vt:lpstr>
      <vt:lpstr>2nd Generation of British Romantics</vt:lpstr>
      <vt:lpstr>American Romantic Poets</vt:lpstr>
      <vt:lpstr>American Romantic Poets</vt:lpstr>
      <vt:lpstr>American Romantic Poets</vt:lpstr>
      <vt:lpstr>Romantic Fiction</vt:lpstr>
      <vt:lpstr>Romantic Fiction</vt:lpstr>
      <vt:lpstr>Romantic Fiction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Reading</dc:title>
  <dc:creator>tshumway</dc:creator>
  <cp:lastModifiedBy>Kuspuk Teacher</cp:lastModifiedBy>
  <cp:revision>104</cp:revision>
  <dcterms:created xsi:type="dcterms:W3CDTF">2012-08-27T14:39:42Z</dcterms:created>
  <dcterms:modified xsi:type="dcterms:W3CDTF">2013-02-05T06:50:02Z</dcterms:modified>
</cp:coreProperties>
</file>