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8" r:id="rId11"/>
    <p:sldId id="265" r:id="rId12"/>
    <p:sldId id="267" r:id="rId13"/>
    <p:sldId id="269" r:id="rId14"/>
    <p:sldId id="275" r:id="rId15"/>
    <p:sldId id="270" r:id="rId16"/>
    <p:sldId id="271" r:id="rId17"/>
    <p:sldId id="272" r:id="rId18"/>
    <p:sldId id="273" r:id="rId19"/>
    <p:sldId id="274" r:id="rId20"/>
    <p:sldId id="277" r:id="rId21"/>
    <p:sldId id="276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0" autoAdjust="0"/>
    <p:restoredTop sz="94660"/>
  </p:normalViewPr>
  <p:slideViewPr>
    <p:cSldViewPr>
      <p:cViewPr>
        <p:scale>
          <a:sx n="70" d="100"/>
          <a:sy n="70" d="100"/>
        </p:scale>
        <p:origin x="-16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1F704-56F2-4F90-9947-E83A5042E665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2F95C-2FEF-46FF-8EBF-7B283175E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072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4547A07-5EFF-4308-B293-35AC18D650F5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547A07-5EFF-4308-B293-35AC18D650F5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4547A07-5EFF-4308-B293-35AC18D650F5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4547A07-5EFF-4308-B293-35AC18D650F5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Turn of the Century Literature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English Lit. &amp; Comp.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31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tshumway\Desktop\colonialism1914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609600"/>
            <a:ext cx="5812395" cy="6046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535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Imperialism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America, this was also a time of westward expansion and rising imperialism. </a:t>
            </a:r>
          </a:p>
          <a:p>
            <a:r>
              <a:rPr lang="en-US" dirty="0"/>
              <a:t>In 1912, the last states of the original forty-eight–New Mexico and Arizona–were admitted to the union.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subjugation of Native Americans continued with this expansion. Many were killed, others were displaced. The U.S. government took land from all of them.</a:t>
            </a:r>
          </a:p>
        </p:txBody>
      </p:sp>
    </p:spTree>
    <p:extLst>
      <p:ext uri="{BB962C8B-B14F-4D97-AF65-F5344CB8AC3E}">
        <p14:creationId xmlns:p14="http://schemas.microsoft.com/office/powerpoint/2010/main" val="3005594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As America strengthened its hold on the American West, it also began exerting its influence over foreign countries. </a:t>
            </a:r>
            <a:endParaRPr lang="en-US" dirty="0" smtClean="0"/>
          </a:p>
          <a:p>
            <a:r>
              <a:rPr lang="en-US" dirty="0" smtClean="0"/>
              <a:t>European </a:t>
            </a:r>
            <a:r>
              <a:rPr lang="en-US" dirty="0"/>
              <a:t>imperialism provided America with a model for foreign conquest. The Spanish American War led to the acquisition of America’s first colonies; </a:t>
            </a:r>
            <a:r>
              <a:rPr lang="en-US" dirty="0" smtClean="0"/>
              <a:t>Hawaii, </a:t>
            </a:r>
            <a:r>
              <a:rPr lang="en-US" dirty="0"/>
              <a:t>Puerto Rico, the Philippines, and Cuba. </a:t>
            </a:r>
            <a:r>
              <a:rPr lang="en-US" dirty="0" smtClean="0"/>
              <a:t>(Alaska was already a “territory” at the time)</a:t>
            </a:r>
          </a:p>
          <a:p>
            <a:r>
              <a:rPr lang="en-US" dirty="0" smtClean="0"/>
              <a:t>President </a:t>
            </a:r>
            <a:r>
              <a:rPr lang="en-US" dirty="0"/>
              <a:t>William McKinley called this expansion and colonization the "manifest destiny" of America.</a:t>
            </a:r>
          </a:p>
        </p:txBody>
      </p:sp>
    </p:spTree>
    <p:extLst>
      <p:ext uri="{BB962C8B-B14F-4D97-AF65-F5344CB8AC3E}">
        <p14:creationId xmlns:p14="http://schemas.microsoft.com/office/powerpoint/2010/main" val="2812644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Women </a:t>
            </a:r>
            <a:r>
              <a:rPr lang="en-US" dirty="0"/>
              <a:t>made significant gains around the turn of the century. For example, </a:t>
            </a:r>
            <a:r>
              <a:rPr lang="en-US" dirty="0" smtClean="0"/>
              <a:t>married </a:t>
            </a:r>
            <a:r>
              <a:rPr lang="en-US" dirty="0"/>
              <a:t>women gained some control over their property and children, and more and more women entered universities. </a:t>
            </a:r>
            <a:endParaRPr lang="en-US" dirty="0" smtClean="0"/>
          </a:p>
          <a:p>
            <a:r>
              <a:rPr lang="en-US" dirty="0" smtClean="0"/>
              <a:t>Women </a:t>
            </a:r>
            <a:r>
              <a:rPr lang="en-US" dirty="0"/>
              <a:t>finally gained suffrage, </a:t>
            </a:r>
            <a:r>
              <a:rPr lang="en-US" dirty="0" smtClean="0"/>
              <a:t>the </a:t>
            </a:r>
            <a:r>
              <a:rPr lang="en-US" dirty="0"/>
              <a:t>right to vote, in Britain in 1918, and in America in 1920.</a:t>
            </a:r>
          </a:p>
        </p:txBody>
      </p:sp>
    </p:spTree>
    <p:extLst>
      <p:ext uri="{BB962C8B-B14F-4D97-AF65-F5344CB8AC3E}">
        <p14:creationId xmlns:p14="http://schemas.microsoft.com/office/powerpoint/2010/main" val="4104349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Hysteria – we’ll cover this a little later.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954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 &amp;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Poetry – “Imagist” movement.</a:t>
            </a:r>
          </a:p>
          <a:p>
            <a:pPr lvl="1"/>
            <a:r>
              <a:rPr lang="en-US" dirty="0" smtClean="0"/>
              <a:t>Encouraged by American Ezra Pound, this movement fought against the tradition of romantic, emotional poetry, and instead insisted on hard, clear, and precise images.</a:t>
            </a:r>
          </a:p>
          <a:p>
            <a:r>
              <a:rPr lang="en-US" dirty="0" smtClean="0"/>
              <a:t>Fiction – “Naturalism”</a:t>
            </a:r>
          </a:p>
          <a:p>
            <a:pPr lvl="1"/>
            <a:r>
              <a:rPr lang="en-US" dirty="0"/>
              <a:t>Built off the evolutionary theory of Charles </a:t>
            </a:r>
            <a:r>
              <a:rPr lang="en-US" dirty="0" smtClean="0"/>
              <a:t>Darwin</a:t>
            </a:r>
            <a:endParaRPr lang="en-US" dirty="0"/>
          </a:p>
          <a:p>
            <a:pPr lvl="1"/>
            <a:r>
              <a:rPr lang="en-US" dirty="0" smtClean="0"/>
              <a:t>Also suggested that individual character and fate were determined by heredity and environment.</a:t>
            </a:r>
          </a:p>
          <a:p>
            <a:pPr lvl="2"/>
            <a:r>
              <a:rPr lang="en-US" dirty="0" smtClean="0"/>
              <a:t>Some implied that the poor were the weakest of the “species” and were not meant to survive.</a:t>
            </a:r>
          </a:p>
          <a:p>
            <a:pPr lvl="2"/>
            <a:r>
              <a:rPr lang="en-US" dirty="0" smtClean="0"/>
              <a:t>More sympathetic writers emphasized the difficult conditions the poor faced. </a:t>
            </a:r>
          </a:p>
          <a:p>
            <a:pPr lvl="3"/>
            <a:r>
              <a:rPr lang="en-US" dirty="0" smtClean="0"/>
              <a:t>Jacob Riis – “How the Other Half Lives”</a:t>
            </a:r>
          </a:p>
        </p:txBody>
      </p:sp>
    </p:spTree>
    <p:extLst>
      <p:ext uri="{BB962C8B-B14F-4D97-AF65-F5344CB8AC3E}">
        <p14:creationId xmlns:p14="http://schemas.microsoft.com/office/powerpoint/2010/main" val="4288345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 in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female writers argued that regardless of class, women were still dependent on men, and they blamed societal norms that portrayed women as expendable objects.</a:t>
            </a:r>
          </a:p>
          <a:p>
            <a:pPr lvl="1"/>
            <a:r>
              <a:rPr lang="en-US" dirty="0" smtClean="0"/>
              <a:t>Rebecca Harding Davis – criticized treatment of mill workers</a:t>
            </a:r>
          </a:p>
          <a:p>
            <a:pPr lvl="1"/>
            <a:r>
              <a:rPr lang="en-US" dirty="0" smtClean="0"/>
              <a:t>Mrs. Humphrey Ward – wrote about degrading conditions in London</a:t>
            </a:r>
          </a:p>
          <a:p>
            <a:pPr lvl="1"/>
            <a:r>
              <a:rPr lang="en-US" dirty="0" smtClean="0"/>
              <a:t>Kate Chopin – focused her writing on the emotional and social position of women in the world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80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Joseph Conrad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Joseph Conrad is among the most well known of this generation of writers. </a:t>
            </a:r>
            <a:endParaRPr lang="en-US" dirty="0" smtClean="0"/>
          </a:p>
          <a:p>
            <a:r>
              <a:rPr lang="en-US" dirty="0" smtClean="0"/>
              <a:t>Born </a:t>
            </a:r>
            <a:r>
              <a:rPr lang="en-US" dirty="0"/>
              <a:t>in Poland, he eventually became a British citizen, and then spent many years as a sailor in the British merchant service.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1890, he took a steamboat up </a:t>
            </a:r>
            <a:r>
              <a:rPr lang="en-US" dirty="0" err="1"/>
              <a:t>up</a:t>
            </a:r>
            <a:r>
              <a:rPr lang="en-US" dirty="0"/>
              <a:t> the Congo River. The experiences he recorded on his trip laid the foundation for his famous short story, "Heart of Darkness," published in 1902.</a:t>
            </a:r>
          </a:p>
        </p:txBody>
      </p:sp>
    </p:spTree>
    <p:extLst>
      <p:ext uri="{BB962C8B-B14F-4D97-AF65-F5344CB8AC3E}">
        <p14:creationId xmlns:p14="http://schemas.microsoft.com/office/powerpoint/2010/main" val="2989037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“Heart of Darkness”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"Heart of Darkness" is a critique of the European imperialist invasion of Africa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</a:t>
            </a:r>
            <a:r>
              <a:rPr lang="en-US" dirty="0"/>
              <a:t>the story Conrad suggests that colonization was motivated by economic exploitation rather than the desire to bring civilization to so called savages.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short story is a good example of the new techniques authors who were experimenting with at the turn of the century. 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 Conrad uses intermediate narrators and multiple points of view to suggest the complexity of human experience.</a:t>
            </a:r>
          </a:p>
        </p:txBody>
      </p:sp>
    </p:spTree>
    <p:extLst>
      <p:ext uri="{BB962C8B-B14F-4D97-AF65-F5344CB8AC3E}">
        <p14:creationId xmlns:p14="http://schemas.microsoft.com/office/powerpoint/2010/main" val="3618434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Charlotte Perkins Gilman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Charlotte Perkins Gilman was a key American writer during this time.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Gilman suffered from depression after the birth of her daughter, and was diagnosed with “hysteria.”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4363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Sense of Possibility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turn of the century was a time when people turned their attention towards the future.</a:t>
            </a:r>
          </a:p>
          <a:p>
            <a:r>
              <a:rPr lang="en-US" dirty="0" smtClean="0"/>
              <a:t>Keep in mind that there was a great sense of possibility.  Artists, workers, social reformers, and even colonized peoples began to challenge the established order even more than they did in the Victorian era.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4650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Hysteria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Victorian and turn of the century doctors </a:t>
            </a:r>
            <a:r>
              <a:rPr lang="en-US" dirty="0"/>
              <a:t>frequently </a:t>
            </a:r>
            <a:r>
              <a:rPr lang="en-US" dirty="0" smtClean="0"/>
              <a:t>applied this diagnosis </a:t>
            </a:r>
            <a:r>
              <a:rPr lang="en-US" dirty="0"/>
              <a:t>to women who didn't confirm to </a:t>
            </a:r>
            <a:r>
              <a:rPr lang="en-US" dirty="0" err="1" smtClean="0"/>
              <a:t>Victorianideals</a:t>
            </a:r>
            <a:r>
              <a:rPr lang="en-US" dirty="0" smtClean="0"/>
              <a:t> </a:t>
            </a:r>
            <a:r>
              <a:rPr lang="en-US" dirty="0"/>
              <a:t>about feminine behavior.</a:t>
            </a:r>
          </a:p>
          <a:p>
            <a:r>
              <a:rPr lang="en-US" dirty="0"/>
              <a:t>In the late 19th and early 20th century, Dr. S. Weir Mitchell was the most prominent physician known for treating women with hysteria. </a:t>
            </a:r>
            <a:endParaRPr lang="en-US" dirty="0" smtClean="0"/>
          </a:p>
          <a:p>
            <a:pPr lvl="1"/>
            <a:r>
              <a:rPr lang="en-US" dirty="0" smtClean="0"/>
              <a:t>He </a:t>
            </a:r>
            <a:r>
              <a:rPr lang="en-US" dirty="0"/>
              <a:t>claimed that women were prone to loosing their vitality through menstruation, pregnancy, and strangely, higher education. </a:t>
            </a:r>
            <a:r>
              <a:rPr lang="en-US" dirty="0" smtClean="0"/>
              <a:t>This </a:t>
            </a:r>
            <a:r>
              <a:rPr lang="en-US" dirty="0"/>
              <a:t>caused them to become nervous, thin and unable to function normally. </a:t>
            </a:r>
            <a:endParaRPr lang="en-US" dirty="0" smtClean="0"/>
          </a:p>
          <a:p>
            <a:pPr lvl="1"/>
            <a:r>
              <a:rPr lang="en-US" dirty="0" smtClean="0"/>
              <a:t>He </a:t>
            </a:r>
            <a:r>
              <a:rPr lang="en-US" dirty="0"/>
              <a:t>prescribed what was known as </a:t>
            </a:r>
            <a:r>
              <a:rPr lang="en-US" i="1" dirty="0"/>
              <a:t>"the rest cure". </a:t>
            </a:r>
            <a:r>
              <a:rPr lang="en-US" dirty="0"/>
              <a:t>Women were subjected to bed rest, seclusion, constant feeding, and enforced idleness. This treatment was supposed to heal women by re-centering them on what was considered more proper feminine behavior. </a:t>
            </a:r>
            <a:r>
              <a:rPr lang="en-US" i="1" dirty="0" smtClean="0"/>
              <a:t>But…</a:t>
            </a:r>
            <a:r>
              <a:rPr lang="en-US" dirty="0" smtClean="0"/>
              <a:t> </a:t>
            </a:r>
            <a:r>
              <a:rPr lang="en-US" dirty="0"/>
              <a:t>many women became insane from this treatment which was really a form of sensory deprivation.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6841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Charlotte Perkins Gilman 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</a:t>
            </a:r>
            <a:r>
              <a:rPr lang="en-US" dirty="0" smtClean="0"/>
              <a:t>he </a:t>
            </a:r>
            <a:r>
              <a:rPr lang="en-US" dirty="0"/>
              <a:t>was put on Dr. Mitchel famous "rest cure," and advised to have her daughter with her at all times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</a:t>
            </a:r>
            <a:r>
              <a:rPr lang="en-US" dirty="0"/>
              <a:t>treatment only exacerbated her illness and she ended up leaving her husband and child. </a:t>
            </a:r>
            <a:endParaRPr lang="en-US" dirty="0" smtClean="0"/>
          </a:p>
          <a:p>
            <a:r>
              <a:rPr lang="en-US" dirty="0" smtClean="0"/>
              <a:t>She </a:t>
            </a:r>
            <a:r>
              <a:rPr lang="en-US" dirty="0"/>
              <a:t>memorialized the maddening effects of this treatment in her well-known short story, "The Yellow Wallpaper," published in 1892. </a:t>
            </a:r>
            <a:endParaRPr lang="en-US" dirty="0" smtClean="0"/>
          </a:p>
          <a:p>
            <a:r>
              <a:rPr lang="en-US" dirty="0" smtClean="0"/>
              <a:t>Gilman </a:t>
            </a:r>
            <a:r>
              <a:rPr lang="en-US" dirty="0"/>
              <a:t>became a leading feminist in America. She wrote both non-fiction and fiction on the subject of women's rights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839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Notable Turn of the Century Writers 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Edith Wharton – </a:t>
            </a:r>
          </a:p>
          <a:p>
            <a:pPr lvl="1"/>
            <a:r>
              <a:rPr lang="en-US" dirty="0" smtClean="0"/>
              <a:t>“House of Mirth” (Hypocritical treatment of women in wealthy New York society)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Henry James – </a:t>
            </a:r>
          </a:p>
          <a:p>
            <a:pPr lvl="1"/>
            <a:r>
              <a:rPr lang="en-US" dirty="0" smtClean="0"/>
              <a:t>“Daisy Miller” (Differences between American and European culture)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E.M. Forster – </a:t>
            </a:r>
          </a:p>
          <a:p>
            <a:pPr lvl="1"/>
            <a:r>
              <a:rPr lang="en-US" dirty="0" smtClean="0"/>
              <a:t>“A Passage to India” (Imperialism)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0042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Rejection of Victorian values</a:t>
            </a:r>
          </a:p>
          <a:p>
            <a:r>
              <a:rPr lang="en-US" dirty="0" smtClean="0"/>
              <a:t>Conspicuous consumption</a:t>
            </a:r>
          </a:p>
          <a:p>
            <a:r>
              <a:rPr lang="en-US" dirty="0" smtClean="0"/>
              <a:t>Growing disparity between rich and poor</a:t>
            </a:r>
          </a:p>
          <a:p>
            <a:r>
              <a:rPr lang="en-US" dirty="0" smtClean="0"/>
              <a:t>Growing imperialism in Britain and America</a:t>
            </a:r>
          </a:p>
          <a:p>
            <a:r>
              <a:rPr lang="en-US" dirty="0" smtClean="0"/>
              <a:t>Changing role of women </a:t>
            </a:r>
            <a:endParaRPr lang="en-US" dirty="0"/>
          </a:p>
          <a:p>
            <a:r>
              <a:rPr lang="en-US" dirty="0" smtClean="0"/>
              <a:t>In fiction, realism was succeeded by naturalism, and writers depicted the hardships facing the poor and women.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riters</a:t>
            </a:r>
            <a:r>
              <a:rPr lang="en-US" dirty="0"/>
              <a:t>, including Joseph Conrad and Charlotte Perkins Gilman, </a:t>
            </a:r>
            <a:r>
              <a:rPr lang="en-US" dirty="0" smtClean="0"/>
              <a:t>wrote </a:t>
            </a:r>
            <a:r>
              <a:rPr lang="en-US" dirty="0"/>
              <a:t>complicated narratives that dealt with pressing social issues.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8136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the Victorian 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Marked by the death of Queen Victoria in 1901.</a:t>
            </a:r>
          </a:p>
          <a:p>
            <a:r>
              <a:rPr lang="en-US" dirty="0" smtClean="0"/>
              <a:t>Change had already begun – people were beginning to reject Victorian values such as respectability, earnestness, and industriousness.</a:t>
            </a:r>
          </a:p>
          <a:p>
            <a:endParaRPr lang="en-US" dirty="0"/>
          </a:p>
          <a:p>
            <a:r>
              <a:rPr lang="en-US" dirty="0" smtClean="0"/>
              <a:t>This shift in Britain was one toward conspicuous consumption and pleasure.  The new king, Edward, was self-indulgent and promoted lavish spending by the upper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702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Shifting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trend was also seen in America, where the wealthy were building ornate mansions in cities like New York and Chicago.</a:t>
            </a:r>
          </a:p>
          <a:p>
            <a:r>
              <a:rPr lang="en-US" dirty="0" smtClean="0"/>
              <a:t>In this atmosphere of indulgence, inequities between the highest and lowest classes grew sharper.</a:t>
            </a:r>
          </a:p>
          <a:p>
            <a:r>
              <a:rPr lang="en-US" dirty="0" smtClean="0"/>
              <a:t>Artists and intellectuals turned away from excess and began promoting less materialistic values, which alienated them from society and popular culture.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585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Alienation of Artists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artists and intellectuals frowned on what they called “yellow journalism,” which was a highly sensationalized style of journalism that the most average people loved.</a:t>
            </a:r>
          </a:p>
          <a:p>
            <a:endParaRPr lang="en-US" dirty="0" smtClean="0"/>
          </a:p>
          <a:p>
            <a:r>
              <a:rPr lang="en-US" dirty="0" smtClean="0"/>
              <a:t>This created a divide between popular culture and “high art” – what artists and critics considered “real” art.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474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Radio (1890)</a:t>
            </a:r>
          </a:p>
          <a:p>
            <a:r>
              <a:rPr lang="en-US" dirty="0" smtClean="0"/>
              <a:t>Wireless Telegraph (1895)</a:t>
            </a:r>
          </a:p>
          <a:p>
            <a:r>
              <a:rPr lang="en-US" dirty="0" smtClean="0"/>
              <a:t>Wright Brothers (1903)</a:t>
            </a:r>
          </a:p>
          <a:p>
            <a:r>
              <a:rPr lang="en-US" dirty="0" smtClean="0"/>
              <a:t>Motion Pictures (1903)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983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more things change…”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Financial successes of the Victorian Era continued.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Electrical </a:t>
            </a:r>
            <a:r>
              <a:rPr lang="en-US" dirty="0"/>
              <a:t>energy and industrial power fueled fast-paced economic development.  </a:t>
            </a:r>
            <a:endParaRPr lang="en-US" dirty="0" smtClean="0"/>
          </a:p>
          <a:p>
            <a:r>
              <a:rPr lang="en-US" dirty="0" smtClean="0"/>
              <a:t>The “Captains of Industry” (like Rockefeller, Carnegie, Ford, &amp; J.P. Morgan) amassed huge fortunes.</a:t>
            </a:r>
          </a:p>
          <a:p>
            <a:r>
              <a:rPr lang="en-US" dirty="0" smtClean="0"/>
              <a:t>At the same time, unemployment, overproduction, and wage cutbacks continued to hurt the poor.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473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tshumway\Desktop\robber-barons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8450698" cy="5507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7130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British Imperialism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turn of the century was also a high point for British imperialism. </a:t>
            </a:r>
            <a:endParaRPr lang="en-US" dirty="0" smtClean="0"/>
          </a:p>
          <a:p>
            <a:r>
              <a:rPr lang="en-US" dirty="0" smtClean="0"/>
              <a:t>By </a:t>
            </a:r>
            <a:r>
              <a:rPr lang="en-US" dirty="0"/>
              <a:t>1894, Britain signed the Congo Treaty with King Leopold II of Belgium. This gave both countries colonies in Africa. </a:t>
            </a:r>
            <a:endParaRPr lang="en-US" dirty="0" smtClean="0"/>
          </a:p>
          <a:p>
            <a:r>
              <a:rPr lang="en-US" dirty="0" smtClean="0"/>
              <a:t>By </a:t>
            </a:r>
            <a:r>
              <a:rPr lang="en-US" dirty="0"/>
              <a:t>1900, the British Empire covered nearly twenty million square miles and contained three hundred million people.</a:t>
            </a:r>
          </a:p>
        </p:txBody>
      </p:sp>
    </p:spTree>
    <p:extLst>
      <p:ext uri="{BB962C8B-B14F-4D97-AF65-F5344CB8AC3E}">
        <p14:creationId xmlns:p14="http://schemas.microsoft.com/office/powerpoint/2010/main" val="26118919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3392</TotalTime>
  <Words>1344</Words>
  <Application>Microsoft Office PowerPoint</Application>
  <PresentationFormat>On-screen Show (4:3)</PresentationFormat>
  <Paragraphs>99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Urban</vt:lpstr>
      <vt:lpstr>Turn of the Century Literature</vt:lpstr>
      <vt:lpstr>Sense of Possibility</vt:lpstr>
      <vt:lpstr>End of the Victorian Era</vt:lpstr>
      <vt:lpstr>Shifting Values</vt:lpstr>
      <vt:lpstr>Alienation of Artists</vt:lpstr>
      <vt:lpstr>Changes in Technology</vt:lpstr>
      <vt:lpstr>“The more things change…”</vt:lpstr>
      <vt:lpstr>PowerPoint Presentation</vt:lpstr>
      <vt:lpstr>British Imperialism</vt:lpstr>
      <vt:lpstr>PowerPoint Presentation</vt:lpstr>
      <vt:lpstr>American Imperialism</vt:lpstr>
      <vt:lpstr>Imperialism</vt:lpstr>
      <vt:lpstr>Women</vt:lpstr>
      <vt:lpstr>But…</vt:lpstr>
      <vt:lpstr>Art &amp; Literature</vt:lpstr>
      <vt:lpstr>Women in Literature</vt:lpstr>
      <vt:lpstr>Joseph Conrad</vt:lpstr>
      <vt:lpstr>“Heart of Darkness”</vt:lpstr>
      <vt:lpstr>Charlotte Perkins Gilman</vt:lpstr>
      <vt:lpstr>Hysteria</vt:lpstr>
      <vt:lpstr>Back to Charlotte Perkins Gilman - </vt:lpstr>
      <vt:lpstr>Notable Turn of the Century Writers - 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Reading</dc:title>
  <dc:creator>tshumway</dc:creator>
  <cp:lastModifiedBy>tshumway</cp:lastModifiedBy>
  <cp:revision>113</cp:revision>
  <dcterms:created xsi:type="dcterms:W3CDTF">2012-08-27T14:39:42Z</dcterms:created>
  <dcterms:modified xsi:type="dcterms:W3CDTF">2013-03-19T06:20:46Z</dcterms:modified>
</cp:coreProperties>
</file>