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9" r:id="rId16"/>
    <p:sldId id="271" r:id="rId17"/>
    <p:sldId id="272" r:id="rId18"/>
    <p:sldId id="273" r:id="rId19"/>
    <p:sldId id="274" r:id="rId20"/>
    <p:sldId id="275" r:id="rId21"/>
    <p:sldId id="276" r:id="rId22"/>
    <p:sldId id="277" r:id="rId23"/>
    <p:sldId id="278"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0" autoAdjust="0"/>
    <p:restoredTop sz="94660"/>
  </p:normalViewPr>
  <p:slideViewPr>
    <p:cSldViewPr>
      <p:cViewPr>
        <p:scale>
          <a:sx n="70" d="100"/>
          <a:sy n="70" d="100"/>
        </p:scale>
        <p:origin x="-16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1F704-56F2-4F90-9947-E83A5042E665}" type="datetimeFigureOut">
              <a:rPr lang="en-US" smtClean="0"/>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2F95C-2FEF-46FF-8EBF-7B283175E9FE}" type="slidenum">
              <a:rPr lang="en-US" smtClean="0"/>
              <a:t>‹#›</a:t>
            </a:fld>
            <a:endParaRPr lang="en-US"/>
          </a:p>
        </p:txBody>
      </p:sp>
    </p:spTree>
    <p:extLst>
      <p:ext uri="{BB962C8B-B14F-4D97-AF65-F5344CB8AC3E}">
        <p14:creationId xmlns:p14="http://schemas.microsoft.com/office/powerpoint/2010/main" val="130907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4547A07-5EFF-4308-B293-35AC18D650F5}" type="datetimeFigureOut">
              <a:rPr lang="en-US" smtClean="0"/>
              <a:t>4/8/2013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93FC13-E56B-4B71-86FC-37296A98A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547A07-5EFF-4308-B293-35AC18D650F5}"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4547A07-5EFF-4308-B293-35AC18D650F5}" type="datetimeFigureOut">
              <a:rPr lang="en-US" smtClean="0"/>
              <a:t>4/8/2013</a:t>
            </a:fld>
            <a:endParaRPr lang="en-US"/>
          </a:p>
        </p:txBody>
      </p:sp>
      <p:sp>
        <p:nvSpPr>
          <p:cNvPr id="27" name="Slide Number Placeholder 26"/>
          <p:cNvSpPr>
            <a:spLocks noGrp="1"/>
          </p:cNvSpPr>
          <p:nvPr>
            <p:ph type="sldNum" sz="quarter" idx="11"/>
          </p:nvPr>
        </p:nvSpPr>
        <p:spPr/>
        <p:txBody>
          <a:bodyPr rtlCol="0"/>
          <a:lstStyle/>
          <a:p>
            <a:fld id="{2193FC13-E56B-4B71-86FC-37296A98AE7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4547A07-5EFF-4308-B293-35AC18D650F5}" type="datetimeFigureOut">
              <a:rPr lang="en-US" smtClean="0"/>
              <a:t>4/8/2013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193FC13-E56B-4B71-86FC-37296A98A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47A07-5EFF-4308-B293-35AC18D650F5}" type="datetimeFigureOut">
              <a:rPr lang="en-US" smtClean="0"/>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547A07-5EFF-4308-B293-35AC18D650F5}"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4547A07-5EFF-4308-B293-35AC18D650F5}" type="datetimeFigureOut">
              <a:rPr lang="en-US" smtClean="0"/>
              <a:t>4/8/2013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193FC13-E56B-4B71-86FC-37296A98A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Modernist Period </a:t>
            </a:r>
            <a:br>
              <a:rPr lang="en-US" dirty="0" smtClean="0"/>
            </a:br>
            <a:r>
              <a:rPr lang="en-US" dirty="0" smtClean="0"/>
              <a:t>(1914-1939)</a:t>
            </a:r>
            <a:endParaRPr lang="en-US" dirty="0"/>
          </a:p>
        </p:txBody>
      </p:sp>
      <p:sp>
        <p:nvSpPr>
          <p:cNvPr id="3" name="Subtitle 2"/>
          <p:cNvSpPr>
            <a:spLocks noGrp="1"/>
          </p:cNvSpPr>
          <p:nvPr>
            <p:ph type="subTitle" idx="1"/>
          </p:nvPr>
        </p:nvSpPr>
        <p:spPr/>
        <p:txBody>
          <a:bodyPr/>
          <a:lstStyle/>
          <a:p>
            <a:r>
              <a:rPr lang="en-US" dirty="0" smtClean="0"/>
              <a:t>AP English Lit. &amp; Comp.</a:t>
            </a:r>
            <a:endParaRPr lang="en-US" dirty="0"/>
          </a:p>
        </p:txBody>
      </p:sp>
    </p:spTree>
    <p:extLst>
      <p:ext uri="{BB962C8B-B14F-4D97-AF65-F5344CB8AC3E}">
        <p14:creationId xmlns:p14="http://schemas.microsoft.com/office/powerpoint/2010/main" val="3692315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Racial Anxiety in America</a:t>
            </a:r>
            <a:endParaRPr lang="en-US" dirty="0"/>
          </a:p>
        </p:txBody>
      </p:sp>
      <p:sp>
        <p:nvSpPr>
          <p:cNvPr id="3" name="Content Placeholder 2"/>
          <p:cNvSpPr>
            <a:spLocks noGrp="1"/>
          </p:cNvSpPr>
          <p:nvPr>
            <p:ph idx="1"/>
          </p:nvPr>
        </p:nvSpPr>
        <p:spPr/>
        <p:txBody>
          <a:bodyPr>
            <a:normAutofit fontScale="92500" lnSpcReduction="20000"/>
          </a:bodyPr>
          <a:lstStyle/>
          <a:p>
            <a:r>
              <a:rPr lang="en-US" dirty="0"/>
              <a:t>Racial anxiety went hand-in-hand with hostility toward foreigners and immigrants. </a:t>
            </a:r>
            <a:endParaRPr lang="en-US" dirty="0" smtClean="0"/>
          </a:p>
          <a:p>
            <a:r>
              <a:rPr lang="en-US" dirty="0" smtClean="0"/>
              <a:t>The </a:t>
            </a:r>
            <a:r>
              <a:rPr lang="en-US" dirty="0"/>
              <a:t>growth of urban and industrial centers in the North brought millions of rural, Southern blacks into northern cities to find work. This was known as The</a:t>
            </a:r>
            <a:r>
              <a:rPr lang="en-US" b="1" dirty="0"/>
              <a:t> </a:t>
            </a:r>
            <a:r>
              <a:rPr lang="en-US" dirty="0"/>
              <a:t>Great Migration. </a:t>
            </a:r>
            <a:endParaRPr lang="en-US" dirty="0" smtClean="0"/>
          </a:p>
          <a:p>
            <a:r>
              <a:rPr lang="en-US" dirty="0" smtClean="0"/>
              <a:t>Because </a:t>
            </a:r>
            <a:r>
              <a:rPr lang="en-US" dirty="0"/>
              <a:t>of poor living conditions, and underemployment, these cities became sites of racial tension. </a:t>
            </a:r>
            <a:endParaRPr lang="en-US" dirty="0" smtClean="0"/>
          </a:p>
          <a:p>
            <a:r>
              <a:rPr lang="en-US" dirty="0" smtClean="0"/>
              <a:t>The </a:t>
            </a:r>
            <a:r>
              <a:rPr lang="en-US" dirty="0"/>
              <a:t>Ku Klux Klan, a violent racist group founded in 1915, gained strength in the twenties and thirties as racial tensions mounted.</a:t>
            </a:r>
          </a:p>
        </p:txBody>
      </p:sp>
    </p:spTree>
    <p:extLst>
      <p:ext uri="{BB962C8B-B14F-4D97-AF65-F5344CB8AC3E}">
        <p14:creationId xmlns:p14="http://schemas.microsoft.com/office/powerpoint/2010/main" val="100731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Women</a:t>
            </a:r>
            <a:endParaRPr lang="en-US" dirty="0"/>
          </a:p>
        </p:txBody>
      </p:sp>
      <p:sp>
        <p:nvSpPr>
          <p:cNvPr id="3" name="Content Placeholder 2"/>
          <p:cNvSpPr>
            <a:spLocks noGrp="1"/>
          </p:cNvSpPr>
          <p:nvPr>
            <p:ph idx="1"/>
          </p:nvPr>
        </p:nvSpPr>
        <p:spPr/>
        <p:txBody>
          <a:bodyPr>
            <a:normAutofit lnSpcReduction="10000"/>
          </a:bodyPr>
          <a:lstStyle/>
          <a:p>
            <a:r>
              <a:rPr lang="en-US" dirty="0"/>
              <a:t>Anxiety about the role of women also permeated both Britain and America. </a:t>
            </a:r>
            <a:endParaRPr lang="en-US" dirty="0" smtClean="0"/>
          </a:p>
          <a:p>
            <a:r>
              <a:rPr lang="en-US" dirty="0" smtClean="0"/>
              <a:t>Women </a:t>
            </a:r>
            <a:r>
              <a:rPr lang="en-US" dirty="0"/>
              <a:t>became a greater force when they gained the right to vote. </a:t>
            </a:r>
            <a:endParaRPr lang="en-US" dirty="0" smtClean="0"/>
          </a:p>
          <a:p>
            <a:r>
              <a:rPr lang="en-US" dirty="0" smtClean="0"/>
              <a:t>The </a:t>
            </a:r>
            <a:r>
              <a:rPr lang="en-US" dirty="0"/>
              <a:t>social disruption of World War I encouraged women to enter the workforce in much larger numbers than ever before. They enjoyed a wider range of occupations, including teaching, clerical work, and sales. Some women even worked as nurses or ambulance drivers during the war. </a:t>
            </a:r>
            <a:endParaRPr lang="en-US" dirty="0" smtClean="0"/>
          </a:p>
        </p:txBody>
      </p:sp>
    </p:spTree>
    <p:extLst>
      <p:ext uri="{BB962C8B-B14F-4D97-AF65-F5344CB8AC3E}">
        <p14:creationId xmlns:p14="http://schemas.microsoft.com/office/powerpoint/2010/main" val="1766985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Anxiety</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t>Both countries also experienced intellectual anxiety as </a:t>
            </a:r>
            <a:r>
              <a:rPr lang="en-US" i="1" dirty="0"/>
              <a:t>traditional beliefs were challenged</a:t>
            </a:r>
            <a:r>
              <a:rPr lang="en-US" dirty="0"/>
              <a:t>. </a:t>
            </a:r>
            <a:endParaRPr lang="en-US" dirty="0" smtClean="0"/>
          </a:p>
          <a:p>
            <a:r>
              <a:rPr lang="en-US" dirty="0" smtClean="0"/>
              <a:t>Sigmund </a:t>
            </a:r>
            <a:r>
              <a:rPr lang="en-US" dirty="0"/>
              <a:t>Freud's important work in psychoanalysis explored the notion of unconscious thoughts. His model of the mind as a set of complex layers shaped by external forces challenged traditional notions about free will. </a:t>
            </a:r>
            <a:endParaRPr lang="en-US" dirty="0" smtClean="0"/>
          </a:p>
          <a:p>
            <a:r>
              <a:rPr lang="en-US" dirty="0" smtClean="0"/>
              <a:t>Scientific </a:t>
            </a:r>
            <a:r>
              <a:rPr lang="en-US" dirty="0"/>
              <a:t>thinking also cast doubt on ideas that previously seemed absolute. Einstein's theory of relativity suggested that our previous understandings of space and time were inaccurate. </a:t>
            </a:r>
            <a:endParaRPr lang="en-US" dirty="0" smtClean="0"/>
          </a:p>
          <a:p>
            <a:r>
              <a:rPr lang="en-US" dirty="0"/>
              <a:t>P</a:t>
            </a:r>
            <a:r>
              <a:rPr lang="en-US" dirty="0" smtClean="0"/>
              <a:t>hilosophers </a:t>
            </a:r>
            <a:r>
              <a:rPr lang="en-US" dirty="0"/>
              <a:t>such as </a:t>
            </a:r>
            <a:r>
              <a:rPr lang="en-US" dirty="0" err="1"/>
              <a:t>Freidrich</a:t>
            </a:r>
            <a:r>
              <a:rPr lang="en-US" dirty="0"/>
              <a:t> Nietzsche questioned our ability to know or understand our world.</a:t>
            </a:r>
          </a:p>
        </p:txBody>
      </p:sp>
    </p:spTree>
    <p:extLst>
      <p:ext uri="{BB962C8B-B14F-4D97-AF65-F5344CB8AC3E}">
        <p14:creationId xmlns:p14="http://schemas.microsoft.com/office/powerpoint/2010/main" val="2368270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Literature</a:t>
            </a:r>
            <a:endParaRPr lang="en-US" dirty="0"/>
          </a:p>
        </p:txBody>
      </p:sp>
      <p:sp>
        <p:nvSpPr>
          <p:cNvPr id="3" name="Content Placeholder 2"/>
          <p:cNvSpPr>
            <a:spLocks noGrp="1"/>
          </p:cNvSpPr>
          <p:nvPr>
            <p:ph idx="1"/>
          </p:nvPr>
        </p:nvSpPr>
        <p:spPr/>
        <p:txBody>
          <a:bodyPr/>
          <a:lstStyle/>
          <a:p>
            <a:r>
              <a:rPr lang="en-US" dirty="0"/>
              <a:t>The breakdown of social order was reflected in the art of the modern period. </a:t>
            </a:r>
            <a:endParaRPr lang="en-US" dirty="0" smtClean="0"/>
          </a:p>
          <a:p>
            <a:r>
              <a:rPr lang="en-US" dirty="0" smtClean="0"/>
              <a:t>At </a:t>
            </a:r>
            <a:r>
              <a:rPr lang="en-US" dirty="0"/>
              <a:t>the center of the modernist aesthetic was the notion that the earlier structures of human life had either been demolished or shown to be false. </a:t>
            </a:r>
            <a:endParaRPr lang="en-US" dirty="0" smtClean="0"/>
          </a:p>
          <a:p>
            <a:r>
              <a:rPr lang="en-US" dirty="0" smtClean="0"/>
              <a:t>Modernists </a:t>
            </a:r>
            <a:r>
              <a:rPr lang="en-US" dirty="0"/>
              <a:t>believed that art had incorporated a false sense of unity that didn't reflect reality.</a:t>
            </a:r>
          </a:p>
        </p:txBody>
      </p:sp>
    </p:spTree>
    <p:extLst>
      <p:ext uri="{BB962C8B-B14F-4D97-AF65-F5344CB8AC3E}">
        <p14:creationId xmlns:p14="http://schemas.microsoft.com/office/powerpoint/2010/main" val="2332952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a:t>
            </a:r>
            <a:endParaRPr lang="en-US" dirty="0"/>
          </a:p>
        </p:txBody>
      </p:sp>
      <p:sp>
        <p:nvSpPr>
          <p:cNvPr id="3" name="Content Placeholder 2"/>
          <p:cNvSpPr>
            <a:spLocks noGrp="1"/>
          </p:cNvSpPr>
          <p:nvPr>
            <p:ph idx="1"/>
          </p:nvPr>
        </p:nvSpPr>
        <p:spPr/>
        <p:txBody>
          <a:bodyPr/>
          <a:lstStyle/>
          <a:p>
            <a:r>
              <a:rPr lang="en-US" dirty="0"/>
              <a:t>British and American artists were influenced by Impressionist, Postimpressionist, and Cubist painters to question the nature of reality. </a:t>
            </a:r>
            <a:endParaRPr lang="en-US" dirty="0" smtClean="0"/>
          </a:p>
          <a:p>
            <a:r>
              <a:rPr lang="en-US" dirty="0"/>
              <a:t>P</a:t>
            </a:r>
            <a:r>
              <a:rPr lang="en-US" dirty="0" smtClean="0"/>
              <a:t>ainters </a:t>
            </a:r>
            <a:r>
              <a:rPr lang="en-US" dirty="0"/>
              <a:t>such as Renoir and Picasso used techniques of Impressionism and Cubism to break down traditional modes of representing the world</a:t>
            </a:r>
            <a:r>
              <a:rPr lang="en-US" dirty="0" smtClean="0"/>
              <a:t>.</a:t>
            </a:r>
          </a:p>
          <a:p>
            <a:r>
              <a:rPr lang="en-US" dirty="0" smtClean="0"/>
              <a:t>They </a:t>
            </a:r>
            <a:r>
              <a:rPr lang="en-US" dirty="0"/>
              <a:t>substituted abstract forms for realistic pictures.</a:t>
            </a:r>
          </a:p>
        </p:txBody>
      </p:sp>
    </p:spTree>
    <p:extLst>
      <p:ext uri="{BB962C8B-B14F-4D97-AF65-F5344CB8AC3E}">
        <p14:creationId xmlns:p14="http://schemas.microsoft.com/office/powerpoint/2010/main" val="24615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Picasso</a:t>
            </a:r>
            <a:endParaRPr lang="en-US" dirty="0"/>
          </a:p>
        </p:txBody>
      </p:sp>
      <p:sp>
        <p:nvSpPr>
          <p:cNvPr id="3" name="Content Placeholder 2"/>
          <p:cNvSpPr>
            <a:spLocks noGrp="1"/>
          </p:cNvSpPr>
          <p:nvPr>
            <p:ph idx="1"/>
          </p:nvPr>
        </p:nvSpPr>
        <p:spPr>
          <a:xfrm>
            <a:off x="0" y="2133600"/>
            <a:ext cx="8339919" cy="609600"/>
          </a:xfrm>
        </p:spPr>
        <p:txBody>
          <a:bodyPr/>
          <a:lstStyle/>
          <a:p>
            <a:r>
              <a:rPr lang="en-US" sz="2400" dirty="0" smtClean="0"/>
              <a:t>“Three Musicians</a:t>
            </a:r>
            <a:r>
              <a:rPr lang="en-US" dirty="0" smtClean="0"/>
              <a:t>”</a:t>
            </a:r>
            <a:endParaRPr lang="en-US" dirty="0"/>
          </a:p>
        </p:txBody>
      </p:sp>
      <p:pic>
        <p:nvPicPr>
          <p:cNvPr id="1026" name="Picture 2" descr="C:\Users\tshumway\Desktop\three-musicia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05919" y="990599"/>
            <a:ext cx="5334000" cy="476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120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a:t>
            </a:r>
            <a:endParaRPr lang="en-US" dirty="0"/>
          </a:p>
        </p:txBody>
      </p:sp>
      <p:sp>
        <p:nvSpPr>
          <p:cNvPr id="3" name="Content Placeholder 2"/>
          <p:cNvSpPr>
            <a:spLocks noGrp="1"/>
          </p:cNvSpPr>
          <p:nvPr>
            <p:ph idx="1"/>
          </p:nvPr>
        </p:nvSpPr>
        <p:spPr/>
        <p:txBody>
          <a:bodyPr/>
          <a:lstStyle/>
          <a:p>
            <a:r>
              <a:rPr lang="en-US" dirty="0"/>
              <a:t>Modernists believe that for their work to mimic reality, it had to reflect the </a:t>
            </a:r>
            <a:r>
              <a:rPr lang="en-US" b="1" dirty="0"/>
              <a:t>fragmentation of experience. </a:t>
            </a:r>
            <a:endParaRPr lang="en-US" b="1" dirty="0" smtClean="0"/>
          </a:p>
          <a:p>
            <a:r>
              <a:rPr lang="en-US" dirty="0" smtClean="0"/>
              <a:t>Whether </a:t>
            </a:r>
            <a:r>
              <a:rPr lang="en-US" dirty="0"/>
              <a:t>a novel, a painting or a piece of music, its construction was pieced together from fragments. </a:t>
            </a:r>
            <a:endParaRPr lang="en-US" dirty="0" smtClean="0"/>
          </a:p>
          <a:p>
            <a:r>
              <a:rPr lang="en-US" dirty="0" smtClean="0"/>
              <a:t>Longer </a:t>
            </a:r>
            <a:r>
              <a:rPr lang="en-US" dirty="0"/>
              <a:t>pieces were made up of a collage of fragments, shorter works could be individual fragments in and of themselves.</a:t>
            </a:r>
          </a:p>
        </p:txBody>
      </p:sp>
    </p:spTree>
    <p:extLst>
      <p:ext uri="{BB962C8B-B14F-4D97-AF65-F5344CB8AC3E}">
        <p14:creationId xmlns:p14="http://schemas.microsoft.com/office/powerpoint/2010/main" val="24143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Literature</a:t>
            </a:r>
            <a:endParaRPr lang="en-US" dirty="0"/>
          </a:p>
        </p:txBody>
      </p:sp>
      <p:sp>
        <p:nvSpPr>
          <p:cNvPr id="3" name="Content Placeholder 2"/>
          <p:cNvSpPr>
            <a:spLocks noGrp="1"/>
          </p:cNvSpPr>
          <p:nvPr>
            <p:ph idx="1"/>
          </p:nvPr>
        </p:nvSpPr>
        <p:spPr/>
        <p:txBody>
          <a:bodyPr>
            <a:normAutofit fontScale="92500"/>
          </a:bodyPr>
          <a:lstStyle/>
          <a:p>
            <a:r>
              <a:rPr lang="en-US" dirty="0"/>
              <a:t>Unlike Victorian and turn-of-the century literature, modern writers cut out unnecessary details. </a:t>
            </a:r>
            <a:endParaRPr lang="en-US" dirty="0" smtClean="0"/>
          </a:p>
          <a:p>
            <a:r>
              <a:rPr lang="en-US" dirty="0" smtClean="0"/>
              <a:t>They </a:t>
            </a:r>
            <a:r>
              <a:rPr lang="en-US" dirty="0"/>
              <a:t>omitted introductions, explanations, interpretations, summaries, and continuity. </a:t>
            </a:r>
            <a:endParaRPr lang="en-US" dirty="0" smtClean="0"/>
          </a:p>
          <a:p>
            <a:r>
              <a:rPr lang="en-US" dirty="0" smtClean="0"/>
              <a:t>Most </a:t>
            </a:r>
            <a:r>
              <a:rPr lang="en-US" dirty="0"/>
              <a:t>modernist literature begins arbitrarily and ends without closure or resolution. </a:t>
            </a:r>
            <a:endParaRPr lang="en-US" dirty="0" smtClean="0"/>
          </a:p>
          <a:p>
            <a:r>
              <a:rPr lang="en-US" dirty="0" smtClean="0"/>
              <a:t>It's </a:t>
            </a:r>
            <a:r>
              <a:rPr lang="en-US" dirty="0"/>
              <a:t>made up of various shifts in perspective, voice, and tone. </a:t>
            </a:r>
            <a:endParaRPr lang="en-US" dirty="0" smtClean="0"/>
          </a:p>
          <a:p>
            <a:r>
              <a:rPr lang="en-US" dirty="0" smtClean="0"/>
              <a:t>The </a:t>
            </a:r>
            <a:r>
              <a:rPr lang="en-US" dirty="0"/>
              <a:t>reader must take an active role in creating the meaning.</a:t>
            </a:r>
          </a:p>
        </p:txBody>
      </p:sp>
    </p:spTree>
    <p:extLst>
      <p:ext uri="{BB962C8B-B14F-4D97-AF65-F5344CB8AC3E}">
        <p14:creationId xmlns:p14="http://schemas.microsoft.com/office/powerpoint/2010/main" val="301982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Literature</a:t>
            </a:r>
            <a:endParaRPr lang="en-US" dirty="0"/>
          </a:p>
        </p:txBody>
      </p:sp>
      <p:sp>
        <p:nvSpPr>
          <p:cNvPr id="3" name="Content Placeholder 2"/>
          <p:cNvSpPr>
            <a:spLocks noGrp="1"/>
          </p:cNvSpPr>
          <p:nvPr>
            <p:ph idx="1"/>
          </p:nvPr>
        </p:nvSpPr>
        <p:spPr/>
        <p:txBody>
          <a:bodyPr>
            <a:normAutofit/>
          </a:bodyPr>
          <a:lstStyle/>
          <a:p>
            <a:r>
              <a:rPr lang="en-US" dirty="0"/>
              <a:t>The Modern era offers us the development of the </a:t>
            </a:r>
            <a:r>
              <a:rPr lang="en-US" b="1" dirty="0"/>
              <a:t>stream of consciousness</a:t>
            </a:r>
            <a:r>
              <a:rPr lang="en-US" dirty="0"/>
              <a:t> novel. </a:t>
            </a:r>
            <a:endParaRPr lang="en-US" dirty="0" smtClean="0"/>
          </a:p>
          <a:p>
            <a:r>
              <a:rPr lang="en-US" dirty="0" smtClean="0"/>
              <a:t>This </a:t>
            </a:r>
            <a:r>
              <a:rPr lang="en-US" dirty="0"/>
              <a:t>type of work focused on the mental processes of a single central character hearing her thoughts, responses, and interior emotional experiences. Words mimic the flow of human thoughts. </a:t>
            </a:r>
            <a:endParaRPr lang="en-US" dirty="0" smtClean="0"/>
          </a:p>
          <a:p>
            <a:pPr lvl="1"/>
            <a:r>
              <a:rPr lang="en-US" dirty="0" smtClean="0"/>
              <a:t>James </a:t>
            </a:r>
            <a:r>
              <a:rPr lang="en-US" dirty="0"/>
              <a:t>Joyce's novel </a:t>
            </a:r>
            <a:r>
              <a:rPr lang="en-US" i="1" dirty="0" smtClean="0"/>
              <a:t>Ulysses</a:t>
            </a:r>
            <a:r>
              <a:rPr lang="en-US" dirty="0"/>
              <a:t> </a:t>
            </a:r>
            <a:r>
              <a:rPr lang="en-US" dirty="0" smtClean="0"/>
              <a:t>(1922)</a:t>
            </a:r>
          </a:p>
          <a:p>
            <a:pPr lvl="1"/>
            <a:r>
              <a:rPr lang="en-US" dirty="0" smtClean="0"/>
              <a:t>Virginia </a:t>
            </a:r>
            <a:r>
              <a:rPr lang="en-US" dirty="0"/>
              <a:t>Woolf's </a:t>
            </a:r>
            <a:r>
              <a:rPr lang="en-US" i="1" dirty="0"/>
              <a:t>Mrs. </a:t>
            </a:r>
            <a:r>
              <a:rPr lang="en-US" i="1" dirty="0" smtClean="0"/>
              <a:t>Dalloway</a:t>
            </a:r>
            <a:r>
              <a:rPr lang="en-US" dirty="0" smtClean="0"/>
              <a:t> (1925)</a:t>
            </a:r>
            <a:endParaRPr lang="en-US" dirty="0"/>
          </a:p>
        </p:txBody>
      </p:sp>
    </p:spTree>
    <p:extLst>
      <p:ext uri="{BB962C8B-B14F-4D97-AF65-F5344CB8AC3E}">
        <p14:creationId xmlns:p14="http://schemas.microsoft.com/office/powerpoint/2010/main" val="2385671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Short Stories</a:t>
            </a:r>
            <a:endParaRPr lang="en-US" dirty="0"/>
          </a:p>
        </p:txBody>
      </p:sp>
      <p:sp>
        <p:nvSpPr>
          <p:cNvPr id="3" name="Content Placeholder 2"/>
          <p:cNvSpPr>
            <a:spLocks noGrp="1"/>
          </p:cNvSpPr>
          <p:nvPr>
            <p:ph idx="1"/>
          </p:nvPr>
        </p:nvSpPr>
        <p:spPr/>
        <p:txBody>
          <a:bodyPr/>
          <a:lstStyle/>
          <a:p>
            <a:r>
              <a:rPr lang="en-US" dirty="0"/>
              <a:t>Modern short stories moved from the turn-of-the-century depiction of complex social webs to depictions of short, eventful moments in time</a:t>
            </a:r>
            <a:r>
              <a:rPr lang="en-US" dirty="0" smtClean="0"/>
              <a:t>.</a:t>
            </a:r>
          </a:p>
          <a:p>
            <a:r>
              <a:rPr lang="en-US" dirty="0" smtClean="0"/>
              <a:t>James </a:t>
            </a:r>
            <a:r>
              <a:rPr lang="en-US" dirty="0"/>
              <a:t>Joyce called these type of moments </a:t>
            </a:r>
            <a:r>
              <a:rPr lang="en-US" b="1" dirty="0"/>
              <a:t>epiphanies</a:t>
            </a:r>
            <a:r>
              <a:rPr lang="en-US" dirty="0"/>
              <a:t> or revelations. They functioned as turning points in the character's life</a:t>
            </a:r>
            <a:r>
              <a:rPr lang="en-US" dirty="0" smtClean="0"/>
              <a:t>.</a:t>
            </a:r>
          </a:p>
          <a:p>
            <a:pPr lvl="1"/>
            <a:r>
              <a:rPr lang="en-US" dirty="0" smtClean="0"/>
              <a:t>(Think back to “</a:t>
            </a:r>
            <a:r>
              <a:rPr lang="en-US" i="1" dirty="0" err="1" smtClean="0"/>
              <a:t>Araby</a:t>
            </a:r>
            <a:r>
              <a:rPr lang="en-US" i="1" dirty="0" smtClean="0"/>
              <a:t>” </a:t>
            </a:r>
            <a:r>
              <a:rPr lang="en-US" dirty="0" smtClean="0"/>
              <a:t>by Joyce)</a:t>
            </a:r>
            <a:endParaRPr lang="en-US" dirty="0"/>
          </a:p>
        </p:txBody>
      </p:sp>
    </p:spTree>
    <p:extLst>
      <p:ext uri="{BB962C8B-B14F-4D97-AF65-F5344CB8AC3E}">
        <p14:creationId xmlns:p14="http://schemas.microsoft.com/office/powerpoint/2010/main" val="410294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Anxiety</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some ways, the defining characteristic of the modern era is anxiety. </a:t>
            </a:r>
            <a:endParaRPr lang="en-US" dirty="0" smtClean="0"/>
          </a:p>
          <a:p>
            <a:pPr lvl="1"/>
            <a:r>
              <a:rPr lang="en-US" dirty="0" smtClean="0"/>
              <a:t>WWI</a:t>
            </a:r>
          </a:p>
          <a:p>
            <a:pPr lvl="1"/>
            <a:r>
              <a:rPr lang="en-US" dirty="0" smtClean="0"/>
              <a:t>Economic Depression</a:t>
            </a:r>
          </a:p>
          <a:p>
            <a:pPr lvl="1"/>
            <a:r>
              <a:rPr lang="en-US" dirty="0" smtClean="0"/>
              <a:t>Advances in Communication and Technology</a:t>
            </a:r>
          </a:p>
          <a:p>
            <a:pPr lvl="1"/>
            <a:r>
              <a:rPr lang="en-US" dirty="0" smtClean="0"/>
              <a:t>Decline of British Empire</a:t>
            </a:r>
          </a:p>
          <a:p>
            <a:pPr lvl="1"/>
            <a:r>
              <a:rPr lang="en-US" dirty="0" smtClean="0"/>
              <a:t>Political Instability in Europe</a:t>
            </a:r>
            <a:endParaRPr lang="en-US" dirty="0" smtClean="0"/>
          </a:p>
          <a:p>
            <a:pPr lvl="1"/>
            <a:endParaRPr lang="en-US" dirty="0" smtClean="0"/>
          </a:p>
        </p:txBody>
      </p:sp>
    </p:spTree>
    <p:extLst>
      <p:ext uri="{BB962C8B-B14F-4D97-AF65-F5344CB8AC3E}">
        <p14:creationId xmlns:p14="http://schemas.microsoft.com/office/powerpoint/2010/main" val="10746506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Poetry</a:t>
            </a:r>
            <a:endParaRPr lang="en-US" dirty="0"/>
          </a:p>
        </p:txBody>
      </p:sp>
      <p:sp>
        <p:nvSpPr>
          <p:cNvPr id="3" name="Content Placeholder 2"/>
          <p:cNvSpPr>
            <a:spLocks noGrp="1"/>
          </p:cNvSpPr>
          <p:nvPr>
            <p:ph idx="1"/>
          </p:nvPr>
        </p:nvSpPr>
        <p:spPr/>
        <p:txBody>
          <a:bodyPr>
            <a:normAutofit fontScale="85000" lnSpcReduction="20000"/>
          </a:bodyPr>
          <a:lstStyle/>
          <a:p>
            <a:r>
              <a:rPr lang="en-US" dirty="0"/>
              <a:t>Modernist poetry was influenced by the turn-of-the-century </a:t>
            </a:r>
            <a:r>
              <a:rPr lang="en-US" b="1" dirty="0"/>
              <a:t>Imagist movement</a:t>
            </a:r>
            <a:r>
              <a:rPr lang="en-US" dirty="0"/>
              <a:t>, which insisted on hard, clear, poetic images. </a:t>
            </a:r>
            <a:endParaRPr lang="en-US" dirty="0" smtClean="0"/>
          </a:p>
          <a:p>
            <a:r>
              <a:rPr lang="en-US" dirty="0" smtClean="0"/>
              <a:t>However</a:t>
            </a:r>
            <a:r>
              <a:rPr lang="en-US" dirty="0"/>
              <a:t>, modernist poets began rejecting traditional rhyme and rhythm conventions in favor of </a:t>
            </a:r>
            <a:r>
              <a:rPr lang="en-US" b="1" dirty="0"/>
              <a:t>free verse</a:t>
            </a:r>
            <a:r>
              <a:rPr lang="en-US" dirty="0"/>
              <a:t>. Free verse was meant to capture the rhythms of everyday speech. </a:t>
            </a:r>
            <a:endParaRPr lang="en-US" dirty="0" smtClean="0"/>
          </a:p>
          <a:p>
            <a:r>
              <a:rPr lang="en-US" dirty="0" smtClean="0"/>
              <a:t>Like </a:t>
            </a:r>
            <a:r>
              <a:rPr lang="en-US" dirty="0"/>
              <a:t>fiction, longer poems were made up of a collection of fragments. </a:t>
            </a:r>
            <a:endParaRPr lang="en-US" dirty="0" smtClean="0"/>
          </a:p>
          <a:p>
            <a:r>
              <a:rPr lang="en-US" dirty="0"/>
              <a:t>M</a:t>
            </a:r>
            <a:r>
              <a:rPr lang="en-US" dirty="0" smtClean="0"/>
              <a:t>odernist poetry has a tendency </a:t>
            </a:r>
            <a:r>
              <a:rPr lang="en-US" dirty="0"/>
              <a:t>to incorporate numerous allusions to myths and quotations from a wide range of </a:t>
            </a:r>
            <a:r>
              <a:rPr lang="en-US" dirty="0" smtClean="0"/>
              <a:t>languages and traditions. </a:t>
            </a:r>
            <a:r>
              <a:rPr lang="en-US" dirty="0"/>
              <a:t>This </a:t>
            </a:r>
            <a:r>
              <a:rPr lang="en-US" dirty="0" smtClean="0"/>
              <a:t>can </a:t>
            </a:r>
            <a:r>
              <a:rPr lang="en-US" dirty="0"/>
              <a:t>make modernist poetry </a:t>
            </a:r>
            <a:r>
              <a:rPr lang="en-US" dirty="0" smtClean="0"/>
              <a:t>quite </a:t>
            </a:r>
            <a:r>
              <a:rPr lang="en-US" dirty="0"/>
              <a:t>difficult to read and understand.</a:t>
            </a:r>
          </a:p>
        </p:txBody>
      </p:sp>
    </p:spTree>
    <p:extLst>
      <p:ext uri="{BB962C8B-B14F-4D97-AF65-F5344CB8AC3E}">
        <p14:creationId xmlns:p14="http://schemas.microsoft.com/office/powerpoint/2010/main" val="2047727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T.S. Eliot – probably the most well-known American modernist poet.  Wrote poems composed of fragments of literary and historical allusions and remnants from everyday life.</a:t>
            </a:r>
          </a:p>
          <a:p>
            <a:pPr lvl="2"/>
            <a:r>
              <a:rPr lang="en-US" dirty="0" smtClean="0"/>
              <a:t>“The Waste Land”</a:t>
            </a:r>
          </a:p>
          <a:p>
            <a:pPr lvl="2"/>
            <a:r>
              <a:rPr lang="en-US" dirty="0" smtClean="0"/>
              <a:t>“Hollow Men”</a:t>
            </a:r>
          </a:p>
          <a:p>
            <a:pPr lvl="2"/>
            <a:r>
              <a:rPr lang="en-US" dirty="0" smtClean="0"/>
              <a:t>“The Love Song of J. Alfred </a:t>
            </a:r>
            <a:r>
              <a:rPr lang="en-US" dirty="0" err="1" smtClean="0"/>
              <a:t>Prufrock</a:t>
            </a:r>
            <a:r>
              <a:rPr lang="en-US" dirty="0" smtClean="0"/>
              <a:t>”</a:t>
            </a:r>
          </a:p>
          <a:p>
            <a:endParaRPr lang="en-US" dirty="0" smtClean="0"/>
          </a:p>
          <a:p>
            <a:r>
              <a:rPr lang="en-US" dirty="0" smtClean="0"/>
              <a:t>Defining poet of fragmentation and disillusionment.  (Often called “existentialism.”)</a:t>
            </a:r>
          </a:p>
        </p:txBody>
      </p:sp>
    </p:spTree>
    <p:extLst>
      <p:ext uri="{BB962C8B-B14F-4D97-AF65-F5344CB8AC3E}">
        <p14:creationId xmlns:p14="http://schemas.microsoft.com/office/powerpoint/2010/main" val="1051210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William Carlos Williams is another American modernist poet well known for his disagreements with other modernists. </a:t>
            </a:r>
            <a:endParaRPr lang="en-US" dirty="0" smtClean="0"/>
          </a:p>
          <a:p>
            <a:r>
              <a:rPr lang="en-US" dirty="0" smtClean="0"/>
              <a:t>He </a:t>
            </a:r>
            <a:r>
              <a:rPr lang="en-US" dirty="0"/>
              <a:t>used simple verse forms and mundane subject matter in an attempt to mimic everyday American speech. </a:t>
            </a:r>
            <a:endParaRPr lang="en-US" dirty="0" smtClean="0"/>
          </a:p>
          <a:p>
            <a:r>
              <a:rPr lang="en-US" dirty="0" smtClean="0"/>
              <a:t>Using </a:t>
            </a:r>
            <a:r>
              <a:rPr lang="en-US" dirty="0"/>
              <a:t>his career as a doctor to support his poetry writing, Williams refused to make general statements about the decline of civilization. </a:t>
            </a:r>
            <a:endParaRPr lang="en-US" dirty="0" smtClean="0"/>
          </a:p>
          <a:p>
            <a:r>
              <a:rPr lang="en-US" dirty="0" smtClean="0"/>
              <a:t>His </a:t>
            </a:r>
            <a:r>
              <a:rPr lang="en-US" dirty="0"/>
              <a:t>poetry presented details of American life, mostly without </a:t>
            </a:r>
            <a:r>
              <a:rPr lang="en-US" dirty="0" smtClean="0"/>
              <a:t>comment, </a:t>
            </a:r>
            <a:r>
              <a:rPr lang="en-US" dirty="0"/>
              <a:t>and used objects to represent ideas. </a:t>
            </a:r>
            <a:endParaRPr lang="en-US" dirty="0" smtClean="0"/>
          </a:p>
          <a:p>
            <a:r>
              <a:rPr lang="en-US" dirty="0" smtClean="0"/>
              <a:t>He </a:t>
            </a:r>
            <a:r>
              <a:rPr lang="en-US" dirty="0"/>
              <a:t>published several works of fiction, essays, and poetry.</a:t>
            </a:r>
          </a:p>
        </p:txBody>
      </p:sp>
    </p:spTree>
    <p:extLst>
      <p:ext uri="{BB962C8B-B14F-4D97-AF65-F5344CB8AC3E}">
        <p14:creationId xmlns:p14="http://schemas.microsoft.com/office/powerpoint/2010/main" val="2734042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Virginia Woolf is one of the best known British modernist authors. </a:t>
            </a:r>
            <a:endParaRPr lang="en-US" dirty="0" smtClean="0"/>
          </a:p>
          <a:p>
            <a:r>
              <a:rPr lang="en-US" dirty="0" smtClean="0"/>
              <a:t>In </a:t>
            </a:r>
            <a:r>
              <a:rPr lang="en-US" dirty="0"/>
              <a:t>1917, she and her husband founded the Hogarth Press which published an early volume of T.S. Eliot's poems, as well as her own novels. </a:t>
            </a:r>
            <a:endParaRPr lang="en-US" dirty="0" smtClean="0"/>
          </a:p>
          <a:p>
            <a:r>
              <a:rPr lang="en-US" dirty="0" smtClean="0"/>
              <a:t>Woolf </a:t>
            </a:r>
            <a:r>
              <a:rPr lang="en-US" dirty="0"/>
              <a:t>is known for the stream of consciousness style of her most famous novels, </a:t>
            </a:r>
            <a:r>
              <a:rPr lang="en-US" i="1" dirty="0"/>
              <a:t>Mrs. Dalloway</a:t>
            </a:r>
            <a:r>
              <a:rPr lang="en-US" dirty="0"/>
              <a:t>, published in 1925, and </a:t>
            </a:r>
            <a:r>
              <a:rPr lang="en-US" i="1" dirty="0"/>
              <a:t>To the Lighthouse</a:t>
            </a:r>
            <a:r>
              <a:rPr lang="en-US" dirty="0"/>
              <a:t>, published in 1927. </a:t>
            </a:r>
            <a:endParaRPr lang="en-US" dirty="0" smtClean="0"/>
          </a:p>
          <a:p>
            <a:r>
              <a:rPr lang="en-US" dirty="0" smtClean="0"/>
              <a:t>She </a:t>
            </a:r>
            <a:r>
              <a:rPr lang="en-US" dirty="0"/>
              <a:t>was also a leading feminist. In her work </a:t>
            </a:r>
            <a:r>
              <a:rPr lang="en-US" i="1" dirty="0"/>
              <a:t>A Room of One's Own</a:t>
            </a:r>
            <a:r>
              <a:rPr lang="en-US" dirty="0"/>
              <a:t>, published in 1929, and </a:t>
            </a:r>
            <a:r>
              <a:rPr lang="en-US" i="1" dirty="0"/>
              <a:t>Three Guineas</a:t>
            </a:r>
            <a:r>
              <a:rPr lang="en-US" dirty="0"/>
              <a:t>, published in 1938, Woolf first explored the status of women in modern society.</a:t>
            </a:r>
          </a:p>
          <a:p>
            <a:endParaRPr lang="en-US" dirty="0"/>
          </a:p>
        </p:txBody>
      </p:sp>
    </p:spTree>
    <p:extLst>
      <p:ext uri="{BB962C8B-B14F-4D97-AF65-F5344CB8AC3E}">
        <p14:creationId xmlns:p14="http://schemas.microsoft.com/office/powerpoint/2010/main" val="3787864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We have looked </a:t>
            </a:r>
            <a:r>
              <a:rPr lang="en-US" dirty="0"/>
              <a:t>at the breakdown of society that characterized the modernist period, which lasted from roughly 1914 to 1939. </a:t>
            </a:r>
            <a:endParaRPr lang="en-US" dirty="0" smtClean="0"/>
          </a:p>
          <a:p>
            <a:r>
              <a:rPr lang="en-US" dirty="0" smtClean="0"/>
              <a:t>When </a:t>
            </a:r>
            <a:r>
              <a:rPr lang="en-US" dirty="0"/>
              <a:t>you read modernist literature, it's important to understand how anxiety over societal changes influenced modernist art and society</a:t>
            </a:r>
            <a:r>
              <a:rPr lang="en-US" dirty="0" smtClean="0"/>
              <a:t>.</a:t>
            </a:r>
          </a:p>
          <a:p>
            <a:endParaRPr lang="en-US" dirty="0"/>
          </a:p>
        </p:txBody>
      </p:sp>
    </p:spTree>
    <p:extLst>
      <p:ext uri="{BB962C8B-B14F-4D97-AF65-F5344CB8AC3E}">
        <p14:creationId xmlns:p14="http://schemas.microsoft.com/office/powerpoint/2010/main" val="1733543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Anxiety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t>
            </a:r>
            <a:r>
              <a:rPr lang="en-US" dirty="0" smtClean="0"/>
              <a:t>ost-World </a:t>
            </a:r>
            <a:r>
              <a:rPr lang="en-US" dirty="0"/>
              <a:t>War I disillusionment in the </a:t>
            </a:r>
            <a:r>
              <a:rPr lang="en-US" dirty="0" smtClean="0"/>
              <a:t>1920s – idea of senselessness </a:t>
            </a:r>
            <a:r>
              <a:rPr lang="en-US" dirty="0"/>
              <a:t>and anxiety that characterized the modern age.</a:t>
            </a:r>
          </a:p>
          <a:p>
            <a:r>
              <a:rPr lang="en-US" dirty="0" smtClean="0"/>
              <a:t>Simultaneous </a:t>
            </a:r>
            <a:r>
              <a:rPr lang="en-US" dirty="0"/>
              <a:t>rapid advancements in communications and technology contributed to the sense of a swiftly changing order. </a:t>
            </a:r>
            <a:endParaRPr lang="en-US" dirty="0" smtClean="0"/>
          </a:p>
          <a:p>
            <a:r>
              <a:rPr lang="en-US" dirty="0" smtClean="0"/>
              <a:t>People experienced </a:t>
            </a:r>
            <a:r>
              <a:rPr lang="en-US" dirty="0"/>
              <a:t>uneasiness about their relationship to the rest of the world. </a:t>
            </a:r>
            <a:endParaRPr lang="en-US" dirty="0" smtClean="0"/>
          </a:p>
          <a:p>
            <a:r>
              <a:rPr lang="en-US" dirty="0" smtClean="0"/>
              <a:t>Decline of the British Empire</a:t>
            </a:r>
          </a:p>
          <a:p>
            <a:r>
              <a:rPr lang="en-US" dirty="0" smtClean="0"/>
              <a:t>American Isolationism and social/racial anxiety</a:t>
            </a:r>
          </a:p>
          <a:p>
            <a:r>
              <a:rPr lang="en-US" dirty="0"/>
              <a:t>C</a:t>
            </a:r>
            <a:r>
              <a:rPr lang="en-US" dirty="0" smtClean="0"/>
              <a:t>hanging </a:t>
            </a:r>
            <a:r>
              <a:rPr lang="en-US" dirty="0"/>
              <a:t>role of </a:t>
            </a:r>
            <a:r>
              <a:rPr lang="en-US" dirty="0" smtClean="0"/>
              <a:t>women </a:t>
            </a:r>
          </a:p>
          <a:p>
            <a:r>
              <a:rPr lang="en-US" dirty="0"/>
              <a:t>I</a:t>
            </a:r>
            <a:r>
              <a:rPr lang="en-US" dirty="0" smtClean="0"/>
              <a:t>ntellectual anxiety</a:t>
            </a:r>
          </a:p>
          <a:p>
            <a:endParaRPr lang="en-US" dirty="0"/>
          </a:p>
        </p:txBody>
      </p:sp>
    </p:spTree>
    <p:extLst>
      <p:ext uri="{BB962C8B-B14F-4D97-AF65-F5344CB8AC3E}">
        <p14:creationId xmlns:p14="http://schemas.microsoft.com/office/powerpoint/2010/main" val="2895591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Literature Review</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smtClean="0"/>
              <a:t>Fragmentation - Whether </a:t>
            </a:r>
            <a:r>
              <a:rPr lang="en-US" dirty="0"/>
              <a:t>it was a novel, painting, or piece of music, art was pieced together from fragments. </a:t>
            </a:r>
            <a:endParaRPr lang="en-US" dirty="0" smtClean="0"/>
          </a:p>
          <a:p>
            <a:r>
              <a:rPr lang="en-US" dirty="0" smtClean="0"/>
              <a:t>Modern </a:t>
            </a:r>
            <a:r>
              <a:rPr lang="en-US" dirty="0"/>
              <a:t>novelists developed the stream of consciousness narrative technique, and short stories revolved around epiphanies. </a:t>
            </a:r>
            <a:endParaRPr lang="en-US" dirty="0" smtClean="0"/>
          </a:p>
          <a:p>
            <a:r>
              <a:rPr lang="en-US" dirty="0" smtClean="0"/>
              <a:t>Poets </a:t>
            </a:r>
            <a:r>
              <a:rPr lang="en-US" dirty="0"/>
              <a:t>built off the Imagist </a:t>
            </a:r>
            <a:r>
              <a:rPr lang="en-US" dirty="0" smtClean="0"/>
              <a:t>movement and rejected </a:t>
            </a:r>
            <a:r>
              <a:rPr lang="en-US" dirty="0"/>
              <a:t>traditional rhyme and rhythm in favor of free verse.</a:t>
            </a:r>
          </a:p>
          <a:p>
            <a:endParaRPr lang="en-US" dirty="0"/>
          </a:p>
        </p:txBody>
      </p:sp>
    </p:spTree>
    <p:extLst>
      <p:ext uri="{BB962C8B-B14F-4D97-AF65-F5344CB8AC3E}">
        <p14:creationId xmlns:p14="http://schemas.microsoft.com/office/powerpoint/2010/main" val="107498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I – “The Great War”</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modern era began around 1914, the same year World War I </a:t>
            </a:r>
            <a:r>
              <a:rPr lang="en-US" dirty="0" smtClean="0"/>
              <a:t>began.  The </a:t>
            </a:r>
            <a:r>
              <a:rPr lang="en-US" dirty="0"/>
              <a:t>psychological </a:t>
            </a:r>
            <a:r>
              <a:rPr lang="en-US" dirty="0" smtClean="0"/>
              <a:t>impact of </a:t>
            </a:r>
            <a:r>
              <a:rPr lang="en-US" dirty="0"/>
              <a:t>this war can't be overemphasized. </a:t>
            </a:r>
            <a:endParaRPr lang="en-US" dirty="0" smtClean="0"/>
          </a:p>
          <a:p>
            <a:r>
              <a:rPr lang="en-US" dirty="0" smtClean="0"/>
              <a:t>Advancements </a:t>
            </a:r>
            <a:r>
              <a:rPr lang="en-US" dirty="0"/>
              <a:t>in war technology made the great war particularly horrific. The realities of trench warfare, poison gas, land mines, and machine guns left their imprint on soldiers. </a:t>
            </a:r>
            <a:endParaRPr lang="en-US" dirty="0" smtClean="0"/>
          </a:p>
          <a:p>
            <a:r>
              <a:rPr lang="en-US" dirty="0" smtClean="0"/>
              <a:t>World </a:t>
            </a:r>
            <a:r>
              <a:rPr lang="en-US" dirty="0"/>
              <a:t>War I had the highest fatality rate of any war before or since. </a:t>
            </a:r>
            <a:endParaRPr lang="en-US" dirty="0" smtClean="0"/>
          </a:p>
          <a:p>
            <a:r>
              <a:rPr lang="en-US" dirty="0" smtClean="0"/>
              <a:t>Thousands </a:t>
            </a:r>
            <a:r>
              <a:rPr lang="en-US" dirty="0"/>
              <a:t>of British and American soldiers returned home with shell shock, an anxiety disorder brought on by battle trauma</a:t>
            </a:r>
            <a:r>
              <a:rPr lang="en-US" dirty="0" smtClean="0"/>
              <a:t>. (We would call it PTSD now.)</a:t>
            </a:r>
            <a:endParaRPr lang="en-US" dirty="0"/>
          </a:p>
        </p:txBody>
      </p:sp>
    </p:spTree>
    <p:extLst>
      <p:ext uri="{BB962C8B-B14F-4D97-AF65-F5344CB8AC3E}">
        <p14:creationId xmlns:p14="http://schemas.microsoft.com/office/powerpoint/2010/main" val="615879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Depression</a:t>
            </a:r>
            <a:endParaRPr lang="en-US" dirty="0"/>
          </a:p>
        </p:txBody>
      </p:sp>
      <p:sp>
        <p:nvSpPr>
          <p:cNvPr id="3" name="Content Placeholder 2"/>
          <p:cNvSpPr>
            <a:spLocks noGrp="1"/>
          </p:cNvSpPr>
          <p:nvPr>
            <p:ph idx="1"/>
          </p:nvPr>
        </p:nvSpPr>
        <p:spPr/>
        <p:txBody>
          <a:bodyPr/>
          <a:lstStyle/>
          <a:p>
            <a:r>
              <a:rPr lang="en-US" dirty="0" smtClean="0"/>
              <a:t>The Great Depression in the United States was part of a larger global economic downturn in the 1930s.  </a:t>
            </a:r>
          </a:p>
          <a:p>
            <a:r>
              <a:rPr lang="en-US" dirty="0" smtClean="0"/>
              <a:t>Many people lost their livelihoods, property, and homes.</a:t>
            </a:r>
            <a:endParaRPr lang="en-US" dirty="0"/>
          </a:p>
        </p:txBody>
      </p:sp>
    </p:spTree>
    <p:extLst>
      <p:ext uri="{BB962C8B-B14F-4D97-AF65-F5344CB8AC3E}">
        <p14:creationId xmlns:p14="http://schemas.microsoft.com/office/powerpoint/2010/main" val="284309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&amp; Technology</a:t>
            </a:r>
            <a:endParaRPr lang="en-US" dirty="0"/>
          </a:p>
        </p:txBody>
      </p:sp>
      <p:sp>
        <p:nvSpPr>
          <p:cNvPr id="3" name="Content Placeholder 2"/>
          <p:cNvSpPr>
            <a:spLocks noGrp="1"/>
          </p:cNvSpPr>
          <p:nvPr>
            <p:ph idx="1"/>
          </p:nvPr>
        </p:nvSpPr>
        <p:spPr/>
        <p:txBody>
          <a:bodyPr>
            <a:normAutofit lnSpcReduction="10000"/>
          </a:bodyPr>
          <a:lstStyle/>
          <a:p>
            <a:r>
              <a:rPr lang="en-US" dirty="0"/>
              <a:t>A</a:t>
            </a:r>
            <a:r>
              <a:rPr lang="en-US" dirty="0" smtClean="0"/>
              <a:t>dvances </a:t>
            </a:r>
            <a:r>
              <a:rPr lang="en-US" dirty="0"/>
              <a:t>in communication and technology during this era contributed to the sense of a changing order. </a:t>
            </a:r>
            <a:endParaRPr lang="en-US" dirty="0" smtClean="0"/>
          </a:p>
          <a:p>
            <a:r>
              <a:rPr lang="en-US" dirty="0" smtClean="0"/>
              <a:t>The </a:t>
            </a:r>
            <a:r>
              <a:rPr lang="en-US" dirty="0"/>
              <a:t>telephone, the radio, motion pictures, and the phonograph were becoming a part of people's daily life during this time. </a:t>
            </a:r>
            <a:endParaRPr lang="en-US" dirty="0" smtClean="0"/>
          </a:p>
          <a:p>
            <a:r>
              <a:rPr lang="en-US" dirty="0" smtClean="0"/>
              <a:t>Though </a:t>
            </a:r>
            <a:r>
              <a:rPr lang="en-US" dirty="0"/>
              <a:t>these advances had many positive effects, they forever changed the ways people communicated with each other and how they thought about the world.</a:t>
            </a:r>
          </a:p>
        </p:txBody>
      </p:sp>
    </p:spTree>
    <p:extLst>
      <p:ext uri="{BB962C8B-B14F-4D97-AF65-F5344CB8AC3E}">
        <p14:creationId xmlns:p14="http://schemas.microsoft.com/office/powerpoint/2010/main" val="1536452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Decline of British Empire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modern era also saw the beginning of the slow decline of the British empire. </a:t>
            </a:r>
            <a:endParaRPr lang="en-US" dirty="0" smtClean="0"/>
          </a:p>
          <a:p>
            <a:pPr lvl="1"/>
            <a:r>
              <a:rPr lang="en-US" dirty="0" smtClean="0"/>
              <a:t>In </a:t>
            </a:r>
            <a:r>
              <a:rPr lang="en-US" dirty="0"/>
              <a:t>1915, Britain's power was challenged in India by Mohandas Gandhi's independence movement. </a:t>
            </a:r>
            <a:endParaRPr lang="en-US" dirty="0" smtClean="0"/>
          </a:p>
          <a:p>
            <a:pPr lvl="1"/>
            <a:r>
              <a:rPr lang="en-US" dirty="0" smtClean="0"/>
              <a:t>Britain's </a:t>
            </a:r>
            <a:r>
              <a:rPr lang="en-US" dirty="0"/>
              <a:t>hold over Ireland was also highly contested. The Easter Rising of 1916 was followed by intense warfare between Irish rebels and British forces. The Free Irish State was later established in 1921. </a:t>
            </a:r>
            <a:endParaRPr lang="en-US" dirty="0" smtClean="0"/>
          </a:p>
          <a:p>
            <a:pPr lvl="1"/>
            <a:r>
              <a:rPr lang="en-US" dirty="0" smtClean="0"/>
              <a:t>Egypt achieved </a:t>
            </a:r>
            <a:r>
              <a:rPr lang="en-US" dirty="0"/>
              <a:t>independence in 1923. </a:t>
            </a:r>
            <a:endParaRPr lang="en-US" dirty="0" smtClean="0"/>
          </a:p>
          <a:p>
            <a:pPr lvl="1"/>
            <a:r>
              <a:rPr lang="en-US" dirty="0" smtClean="0"/>
              <a:t>The </a:t>
            </a:r>
            <a:r>
              <a:rPr lang="en-US" dirty="0"/>
              <a:t>British Commonwealth later granted equal status to such nations as Canada, Australia, and New Zealand in 1931.</a:t>
            </a:r>
          </a:p>
        </p:txBody>
      </p:sp>
    </p:spTree>
    <p:extLst>
      <p:ext uri="{BB962C8B-B14F-4D97-AF65-F5344CB8AC3E}">
        <p14:creationId xmlns:p14="http://schemas.microsoft.com/office/powerpoint/2010/main" val="2796016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Instability in Europe</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declining of the British Empire was only one sign of the change that was sweeping across the world. </a:t>
            </a:r>
            <a:endParaRPr lang="en-US" dirty="0" smtClean="0"/>
          </a:p>
          <a:p>
            <a:r>
              <a:rPr lang="en-US" dirty="0" smtClean="0"/>
              <a:t>In </a:t>
            </a:r>
            <a:r>
              <a:rPr lang="en-US" dirty="0"/>
              <a:t>1917 the Bolsheviks overthrew the czar and established a communist government. </a:t>
            </a:r>
            <a:endParaRPr lang="en-US" dirty="0" smtClean="0"/>
          </a:p>
          <a:p>
            <a:r>
              <a:rPr lang="en-US" dirty="0" smtClean="0"/>
              <a:t>Also </a:t>
            </a:r>
            <a:r>
              <a:rPr lang="en-US" dirty="0"/>
              <a:t>in Europe a lot of political ideas such as anarchism, </a:t>
            </a:r>
            <a:r>
              <a:rPr lang="en-US" dirty="0" smtClean="0"/>
              <a:t>socialism, </a:t>
            </a:r>
            <a:r>
              <a:rPr lang="en-US" dirty="0"/>
              <a:t>and </a:t>
            </a:r>
            <a:r>
              <a:rPr lang="en-US" dirty="0" err="1"/>
              <a:t>casteism</a:t>
            </a:r>
            <a:r>
              <a:rPr lang="en-US" dirty="0"/>
              <a:t> were gaining wide spread acceptance. </a:t>
            </a:r>
            <a:endParaRPr lang="en-US" dirty="0" smtClean="0"/>
          </a:p>
          <a:p>
            <a:r>
              <a:rPr lang="en-US" dirty="0" smtClean="0"/>
              <a:t>Eventually </a:t>
            </a:r>
            <a:r>
              <a:rPr lang="en-US" dirty="0"/>
              <a:t>the instability of the era would produce </a:t>
            </a:r>
            <a:r>
              <a:rPr lang="en-US" b="1" dirty="0"/>
              <a:t>Fascist </a:t>
            </a:r>
            <a:r>
              <a:rPr lang="en-US" dirty="0"/>
              <a:t>g</a:t>
            </a:r>
            <a:r>
              <a:rPr lang="en-US" dirty="0" smtClean="0"/>
              <a:t>overnments </a:t>
            </a:r>
            <a:r>
              <a:rPr lang="en-US" dirty="0"/>
              <a:t>in Germany, Italy, Russia, and Spain. </a:t>
            </a:r>
            <a:endParaRPr lang="en-US" dirty="0" smtClean="0"/>
          </a:p>
          <a:p>
            <a:r>
              <a:rPr lang="en-US" dirty="0" smtClean="0"/>
              <a:t>At </a:t>
            </a:r>
            <a:r>
              <a:rPr lang="en-US" dirty="0" err="1" smtClean="0"/>
              <a:t>thatpoint</a:t>
            </a:r>
            <a:r>
              <a:rPr lang="en-US" dirty="0"/>
              <a:t>, Europe was on the road to World War II.</a:t>
            </a:r>
          </a:p>
        </p:txBody>
      </p:sp>
    </p:spTree>
    <p:extLst>
      <p:ext uri="{BB962C8B-B14F-4D97-AF65-F5344CB8AC3E}">
        <p14:creationId xmlns:p14="http://schemas.microsoft.com/office/powerpoint/2010/main" val="392230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a:t>
            </a:r>
            <a:endParaRPr lang="en-US" dirty="0"/>
          </a:p>
        </p:txBody>
      </p:sp>
      <p:sp>
        <p:nvSpPr>
          <p:cNvPr id="3" name="Content Placeholder 2"/>
          <p:cNvSpPr>
            <a:spLocks noGrp="1"/>
          </p:cNvSpPr>
          <p:nvPr>
            <p:ph idx="1"/>
          </p:nvPr>
        </p:nvSpPr>
        <p:spPr/>
        <p:txBody>
          <a:bodyPr/>
          <a:lstStyle/>
          <a:p>
            <a:r>
              <a:rPr lang="en-US" dirty="0"/>
              <a:t>Literature of the time captured the anxiety people were feeling as a result of the turmoil of the era</a:t>
            </a:r>
          </a:p>
        </p:txBody>
      </p:sp>
    </p:spTree>
    <p:extLst>
      <p:ext uri="{BB962C8B-B14F-4D97-AF65-F5344CB8AC3E}">
        <p14:creationId xmlns:p14="http://schemas.microsoft.com/office/powerpoint/2010/main" val="51697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Anxiety in America</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America, there was a great deal of uneasiness about the country's relationship to the rest of the world. </a:t>
            </a:r>
            <a:endParaRPr lang="en-US" dirty="0" smtClean="0"/>
          </a:p>
          <a:p>
            <a:r>
              <a:rPr lang="en-US" dirty="0" smtClean="0"/>
              <a:t>Although </a:t>
            </a:r>
            <a:r>
              <a:rPr lang="en-US" dirty="0"/>
              <a:t>World War I began in 1914, America's isolationist sentiments kept it out of the war until 1917. </a:t>
            </a:r>
            <a:endParaRPr lang="en-US" dirty="0" smtClean="0"/>
          </a:p>
          <a:p>
            <a:r>
              <a:rPr lang="en-US" dirty="0" smtClean="0"/>
              <a:t>Between </a:t>
            </a:r>
            <a:r>
              <a:rPr lang="en-US" dirty="0"/>
              <a:t>1820 and 1930, thirty-eight million new citizens arrived in America. Concerns about immigrants led the American government to severely restrict immigration. Quotas were imposed in 1924, limiting the number of south-eastern Europeans and Asians who could enter the country. </a:t>
            </a:r>
            <a:endParaRPr lang="en-US" dirty="0" smtClean="0"/>
          </a:p>
          <a:p>
            <a:r>
              <a:rPr lang="en-US" dirty="0" smtClean="0"/>
              <a:t>Americans </a:t>
            </a:r>
            <a:r>
              <a:rPr lang="en-US" dirty="0"/>
              <a:t>directed hostility at both foreigners and immigrants.</a:t>
            </a:r>
          </a:p>
        </p:txBody>
      </p:sp>
    </p:spTree>
    <p:extLst>
      <p:ext uri="{BB962C8B-B14F-4D97-AF65-F5344CB8AC3E}">
        <p14:creationId xmlns:p14="http://schemas.microsoft.com/office/powerpoint/2010/main" val="3009191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3466</TotalTime>
  <Words>1733</Words>
  <Application>Microsoft Office PowerPoint</Application>
  <PresentationFormat>On-screen Show (4:3)</PresentationFormat>
  <Paragraphs>122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The Modernist Period  (1914-1939)</vt:lpstr>
      <vt:lpstr>Age of Anxiety</vt:lpstr>
      <vt:lpstr>World War I – “The Great War”</vt:lpstr>
      <vt:lpstr>Economic Depression</vt:lpstr>
      <vt:lpstr>Communication &amp; Technology</vt:lpstr>
      <vt:lpstr>Decline of British Empire</vt:lpstr>
      <vt:lpstr>Political Instability in Europe</vt:lpstr>
      <vt:lpstr>So What?</vt:lpstr>
      <vt:lpstr>Social Anxiety in America</vt:lpstr>
      <vt:lpstr>Racial Anxiety in America</vt:lpstr>
      <vt:lpstr>The Role of Women</vt:lpstr>
      <vt:lpstr>Intellectual Anxiety</vt:lpstr>
      <vt:lpstr>Art &amp; Literature</vt:lpstr>
      <vt:lpstr>Art</vt:lpstr>
      <vt:lpstr>Picasso</vt:lpstr>
      <vt:lpstr>Art</vt:lpstr>
      <vt:lpstr>Modernist Literature</vt:lpstr>
      <vt:lpstr>Modernist Literature</vt:lpstr>
      <vt:lpstr>Modernist Short Stories</vt:lpstr>
      <vt:lpstr>Modernist Poetry</vt:lpstr>
      <vt:lpstr>Examples</vt:lpstr>
      <vt:lpstr>Examples</vt:lpstr>
      <vt:lpstr>Examples</vt:lpstr>
      <vt:lpstr>Summary</vt:lpstr>
      <vt:lpstr>Age of Anxiety Review</vt:lpstr>
      <vt:lpstr>Art &amp; Literature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tshumway</dc:creator>
  <cp:lastModifiedBy>tshumway</cp:lastModifiedBy>
  <cp:revision>121</cp:revision>
  <dcterms:created xsi:type="dcterms:W3CDTF">2012-08-27T14:39:42Z</dcterms:created>
  <dcterms:modified xsi:type="dcterms:W3CDTF">2013-04-08T15:50:59Z</dcterms:modified>
</cp:coreProperties>
</file>